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6" r:id="rId4"/>
    <p:sldId id="262" r:id="rId5"/>
    <p:sldId id="271" r:id="rId6"/>
    <p:sldId id="265" r:id="rId7"/>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F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1026" y="9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9424B05-5818-4F8B-A199-5222C03E3411}" type="datetimeFigureOut">
              <a:rPr kumimoji="1" lang="ja-JP" altLang="en-US" smtClean="0"/>
              <a:t>2018/1/31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3D0A2A-9B08-43FC-87EF-441F523253E3}" type="slidenum">
              <a:rPr kumimoji="1" lang="ja-JP" altLang="en-US" smtClean="0"/>
              <a:t>‹#›</a:t>
            </a:fld>
            <a:endParaRPr kumimoji="1" lang="ja-JP"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29424B05-5818-4F8B-A199-5222C03E3411}" type="datetimeFigureOut">
              <a:rPr kumimoji="1" lang="ja-JP" altLang="en-US" smtClean="0"/>
              <a:t>2018/1/31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3D0A2A-9B08-43FC-87EF-441F523253E3}" type="slidenum">
              <a:rPr kumimoji="1" lang="ja-JP" altLang="en-US" smtClean="0"/>
              <a:t>‹#›</a:t>
            </a:fld>
            <a:endParaRPr kumimoji="1" lang="ja-JP" altLang="en-US"/>
          </a:p>
        </p:txBody>
      </p:sp>
      <p:sp>
        <p:nvSpPr>
          <p:cNvPr id="7" name="正方形/長方形 6"/>
          <p:cNvSpPr/>
          <p:nvPr userDrawn="1"/>
        </p:nvSpPr>
        <p:spPr>
          <a:xfrm>
            <a:off x="2123728" y="6550223"/>
            <a:ext cx="4896544" cy="307777"/>
          </a:xfrm>
          <a:prstGeom prst="rect">
            <a:avLst/>
          </a:prstGeom>
        </p:spPr>
        <p:txBody>
          <a:bodyPr wrap="square">
            <a:spAutoFit/>
          </a:bodyPr>
          <a:lstStyle/>
          <a:p>
            <a:pPr algn="just">
              <a:spcAft>
                <a:spcPts val="0"/>
              </a:spcAft>
            </a:pPr>
            <a:r>
              <a:rPr lang="ja-JP" altLang="ja-JP" sz="1400" b="1" kern="100" dirty="0">
                <a:effectLst/>
                <a:latin typeface="Century" panose="02040604050505020304" pitchFamily="18" charset="0"/>
                <a:ea typeface="Noto Sans CJK JP Bold"/>
                <a:cs typeface="Times New Roman" panose="02020603050405020304" pitchFamily="18" charset="0"/>
              </a:rPr>
              <a:t>「日本の優れた防災技術で国際市場へ打って出る！」</a:t>
            </a:r>
            <a:endParaRPr lang="ja-JP" altLang="ja-JP" sz="1400" b="1" kern="100" dirty="0">
              <a:effectLst/>
              <a:latin typeface="Century" panose="02040604050505020304" pitchFamily="18" charset="0"/>
              <a:ea typeface="游ゴシック"/>
              <a:cs typeface="Times New Roman" panose="02020603050405020304" pitchFamily="18" charset="0"/>
            </a:endParaRPr>
          </a:p>
        </p:txBody>
      </p:sp>
      <p:pic>
        <p:nvPicPr>
          <p:cNvPr id="8" name="Picture 4" descr="C:\Users\nnakata\Documents\昔のMydoc\課\展示会関連\Resized\ロゴ大.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72958" y="6453336"/>
            <a:ext cx="1465500" cy="33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9424B05-5818-4F8B-A199-5222C03E3411}" type="datetimeFigureOut">
              <a:rPr kumimoji="1" lang="ja-JP" altLang="en-US" smtClean="0"/>
              <a:t>2018/1/31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3D0A2A-9B08-43FC-87EF-441F523253E3}" type="slidenum">
              <a:rPr kumimoji="1" lang="ja-JP" altLang="en-US" smtClean="0"/>
              <a:t>‹#›</a:t>
            </a:fld>
            <a:endParaRPr kumimoji="1" lang="ja-JP" altLang="en-US"/>
          </a:p>
        </p:txBody>
      </p:sp>
      <p:sp>
        <p:nvSpPr>
          <p:cNvPr id="7" name="正方形/長方形 6"/>
          <p:cNvSpPr/>
          <p:nvPr userDrawn="1"/>
        </p:nvSpPr>
        <p:spPr>
          <a:xfrm>
            <a:off x="2123728" y="6550223"/>
            <a:ext cx="4896544" cy="307777"/>
          </a:xfrm>
          <a:prstGeom prst="rect">
            <a:avLst/>
          </a:prstGeom>
        </p:spPr>
        <p:txBody>
          <a:bodyPr wrap="square">
            <a:spAutoFit/>
          </a:bodyPr>
          <a:lstStyle/>
          <a:p>
            <a:pPr algn="just">
              <a:spcAft>
                <a:spcPts val="0"/>
              </a:spcAft>
            </a:pPr>
            <a:r>
              <a:rPr lang="ja-JP" altLang="ja-JP" sz="1400" b="1" kern="100" dirty="0">
                <a:effectLst/>
                <a:latin typeface="Century" panose="02040604050505020304" pitchFamily="18" charset="0"/>
                <a:ea typeface="Noto Sans CJK JP Bold"/>
                <a:cs typeface="Times New Roman" panose="02020603050405020304" pitchFamily="18" charset="0"/>
              </a:rPr>
              <a:t>「日本の優れた防災技術で国際市場へ打って出る！」</a:t>
            </a:r>
            <a:endParaRPr lang="ja-JP" altLang="ja-JP" sz="1400" b="1" kern="100" dirty="0">
              <a:effectLst/>
              <a:latin typeface="Century" panose="02040604050505020304" pitchFamily="18" charset="0"/>
              <a:ea typeface="游ゴシック"/>
              <a:cs typeface="Times New Roman" panose="02020603050405020304" pitchFamily="18" charset="0"/>
            </a:endParaRPr>
          </a:p>
        </p:txBody>
      </p:sp>
      <p:pic>
        <p:nvPicPr>
          <p:cNvPr id="8" name="Picture 4" descr="C:\Users\nnakata\Documents\昔のMydoc\課\展示会関連\Resized\ロゴ大.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72958" y="6453336"/>
            <a:ext cx="1465500" cy="33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29424B05-5818-4F8B-A199-5222C03E3411}" type="datetimeFigureOut">
              <a:rPr kumimoji="1" lang="ja-JP" altLang="en-US" smtClean="0"/>
              <a:t>2018/1/31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3D0A2A-9B08-43FC-87EF-441F523253E3}" type="slidenum">
              <a:rPr kumimoji="1" lang="ja-JP" altLang="en-US" smtClean="0"/>
              <a:t>‹#›</a:t>
            </a:fld>
            <a:endParaRPr kumimoji="1" lang="ja-JP" altLang="en-US"/>
          </a:p>
        </p:txBody>
      </p:sp>
      <p:sp>
        <p:nvSpPr>
          <p:cNvPr id="7" name="正方形/長方形 6"/>
          <p:cNvSpPr/>
          <p:nvPr userDrawn="1"/>
        </p:nvSpPr>
        <p:spPr>
          <a:xfrm>
            <a:off x="2123728" y="6550223"/>
            <a:ext cx="4896544" cy="307777"/>
          </a:xfrm>
          <a:prstGeom prst="rect">
            <a:avLst/>
          </a:prstGeom>
        </p:spPr>
        <p:txBody>
          <a:bodyPr wrap="square">
            <a:spAutoFit/>
          </a:bodyPr>
          <a:lstStyle/>
          <a:p>
            <a:pPr algn="just">
              <a:spcAft>
                <a:spcPts val="0"/>
              </a:spcAft>
            </a:pPr>
            <a:r>
              <a:rPr lang="ja-JP" altLang="ja-JP" sz="1400" b="1" kern="100" dirty="0">
                <a:effectLst/>
                <a:latin typeface="Century" panose="02040604050505020304" pitchFamily="18" charset="0"/>
                <a:ea typeface="Noto Sans CJK JP Bold"/>
                <a:cs typeface="Times New Roman" panose="02020603050405020304" pitchFamily="18" charset="0"/>
              </a:rPr>
              <a:t>「日本の優れた防災技術で国際市場へ打って出る！」</a:t>
            </a:r>
            <a:endParaRPr lang="ja-JP" altLang="ja-JP" sz="1400" b="1" kern="100" dirty="0">
              <a:effectLst/>
              <a:latin typeface="Century" panose="02040604050505020304" pitchFamily="18" charset="0"/>
              <a:ea typeface="游ゴシック"/>
              <a:cs typeface="Times New Roman" panose="02020603050405020304" pitchFamily="18" charset="0"/>
            </a:endParaRPr>
          </a:p>
        </p:txBody>
      </p:sp>
      <p:pic>
        <p:nvPicPr>
          <p:cNvPr id="8" name="Picture 4" descr="C:\Users\nnakata\Documents\昔のMydoc\課\展示会関連\Resized\ロゴ大.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72958" y="6453336"/>
            <a:ext cx="1465500" cy="33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9424B05-5818-4F8B-A199-5222C03E3411}" type="datetimeFigureOut">
              <a:rPr kumimoji="1" lang="ja-JP" altLang="en-US" smtClean="0"/>
              <a:t>2018/1/31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3D0A2A-9B08-43FC-87EF-441F523253E3}" type="slidenum">
              <a:rPr kumimoji="1" lang="ja-JP" altLang="en-US" smtClean="0"/>
              <a:t>‹#›</a:t>
            </a:fld>
            <a:endParaRPr kumimoji="1" lang="ja-JP"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9424B05-5818-4F8B-A199-5222C03E3411}" type="datetimeFigureOut">
              <a:rPr kumimoji="1" lang="ja-JP" altLang="en-US" smtClean="0"/>
              <a:t>2018/1/31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3D0A2A-9B08-43FC-87EF-441F523253E3}" type="slidenum">
              <a:rPr kumimoji="1" lang="ja-JP" altLang="en-US" smtClean="0"/>
              <a:t>‹#›</a:t>
            </a:fld>
            <a:endParaRPr kumimoji="1" lang="ja-JP" altLang="en-US"/>
          </a:p>
        </p:txBody>
      </p:sp>
      <p:sp>
        <p:nvSpPr>
          <p:cNvPr id="8" name="正方形/長方形 7"/>
          <p:cNvSpPr/>
          <p:nvPr userDrawn="1"/>
        </p:nvSpPr>
        <p:spPr>
          <a:xfrm>
            <a:off x="2123728" y="6550223"/>
            <a:ext cx="4896544" cy="307777"/>
          </a:xfrm>
          <a:prstGeom prst="rect">
            <a:avLst/>
          </a:prstGeom>
        </p:spPr>
        <p:txBody>
          <a:bodyPr wrap="square">
            <a:spAutoFit/>
          </a:bodyPr>
          <a:lstStyle/>
          <a:p>
            <a:pPr algn="just">
              <a:spcAft>
                <a:spcPts val="0"/>
              </a:spcAft>
            </a:pPr>
            <a:r>
              <a:rPr lang="ja-JP" altLang="ja-JP" sz="1400" b="1" kern="100" dirty="0">
                <a:effectLst/>
                <a:latin typeface="Century" panose="02040604050505020304" pitchFamily="18" charset="0"/>
                <a:ea typeface="Noto Sans CJK JP Bold"/>
                <a:cs typeface="Times New Roman" panose="02020603050405020304" pitchFamily="18" charset="0"/>
              </a:rPr>
              <a:t>「日本の優れた防災技術で国際市場へ打って出る！」</a:t>
            </a:r>
            <a:endParaRPr lang="ja-JP" altLang="ja-JP" sz="1400" b="1" kern="100" dirty="0">
              <a:effectLst/>
              <a:latin typeface="Century" panose="02040604050505020304" pitchFamily="18" charset="0"/>
              <a:ea typeface="游ゴシック"/>
              <a:cs typeface="Times New Roman" panose="02020603050405020304" pitchFamily="18" charset="0"/>
            </a:endParaRPr>
          </a:p>
        </p:txBody>
      </p:sp>
      <p:pic>
        <p:nvPicPr>
          <p:cNvPr id="9" name="Picture 4" descr="C:\Users\nnakata\Documents\昔のMydoc\課\展示会関連\Resized\ロゴ大.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72958" y="6453336"/>
            <a:ext cx="1465500" cy="33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9424B05-5818-4F8B-A199-5222C03E3411}" type="datetimeFigureOut">
              <a:rPr kumimoji="1" lang="ja-JP" altLang="en-US" smtClean="0"/>
              <a:t>2018/1/31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73D0A2A-9B08-43FC-87EF-441F523253E3}" type="slidenum">
              <a:rPr kumimoji="1" lang="ja-JP" altLang="en-US" smtClean="0"/>
              <a:t>‹#›</a:t>
            </a:fld>
            <a:endParaRPr kumimoji="1" lang="ja-JP"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userDrawn="1"/>
        </p:nvSpPr>
        <p:spPr>
          <a:xfrm>
            <a:off x="2123728" y="6550223"/>
            <a:ext cx="4896544" cy="307777"/>
          </a:xfrm>
          <a:prstGeom prst="rect">
            <a:avLst/>
          </a:prstGeom>
        </p:spPr>
        <p:txBody>
          <a:bodyPr wrap="square">
            <a:spAutoFit/>
          </a:bodyPr>
          <a:lstStyle/>
          <a:p>
            <a:pPr algn="just">
              <a:spcAft>
                <a:spcPts val="0"/>
              </a:spcAft>
            </a:pPr>
            <a:r>
              <a:rPr lang="ja-JP" altLang="ja-JP" sz="1400" b="1" kern="100" dirty="0">
                <a:effectLst/>
                <a:latin typeface="Century" panose="02040604050505020304" pitchFamily="18" charset="0"/>
                <a:ea typeface="Noto Sans CJK JP Bold"/>
                <a:cs typeface="Times New Roman" panose="02020603050405020304" pitchFamily="18" charset="0"/>
              </a:rPr>
              <a:t>「日本の優れた防災技術で国際市場へ打って出る！」</a:t>
            </a:r>
            <a:endParaRPr lang="ja-JP" altLang="ja-JP" sz="1400" b="1" kern="100" dirty="0">
              <a:effectLst/>
              <a:latin typeface="Century" panose="02040604050505020304" pitchFamily="18" charset="0"/>
              <a:ea typeface="游ゴシック"/>
              <a:cs typeface="Times New Roman" panose="02020603050405020304" pitchFamily="18" charset="0"/>
            </a:endParaRPr>
          </a:p>
        </p:txBody>
      </p:sp>
      <p:pic>
        <p:nvPicPr>
          <p:cNvPr id="13" name="Picture 4" descr="C:\Users\nnakata\Documents\昔のMydoc\課\展示会関連\Resized\ロゴ大.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72958" y="6453336"/>
            <a:ext cx="1465500" cy="33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29424B05-5818-4F8B-A199-5222C03E3411}" type="datetimeFigureOut">
              <a:rPr kumimoji="1" lang="ja-JP" altLang="en-US" smtClean="0"/>
              <a:t>2018/1/31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73D0A2A-9B08-43FC-87EF-441F523253E3}" type="slidenum">
              <a:rPr kumimoji="1" lang="ja-JP" altLang="en-US" smtClean="0"/>
              <a:t>‹#›</a:t>
            </a:fld>
            <a:endParaRPr kumimoji="1" lang="ja-JP" altLang="en-US"/>
          </a:p>
        </p:txBody>
      </p:sp>
      <p:sp>
        <p:nvSpPr>
          <p:cNvPr id="7" name="正方形/長方形 6"/>
          <p:cNvSpPr/>
          <p:nvPr userDrawn="1"/>
        </p:nvSpPr>
        <p:spPr>
          <a:xfrm>
            <a:off x="2123728" y="6550223"/>
            <a:ext cx="4896544" cy="307777"/>
          </a:xfrm>
          <a:prstGeom prst="rect">
            <a:avLst/>
          </a:prstGeom>
        </p:spPr>
        <p:txBody>
          <a:bodyPr wrap="square">
            <a:spAutoFit/>
          </a:bodyPr>
          <a:lstStyle/>
          <a:p>
            <a:pPr algn="just">
              <a:spcAft>
                <a:spcPts val="0"/>
              </a:spcAft>
            </a:pPr>
            <a:r>
              <a:rPr lang="ja-JP" altLang="ja-JP" sz="1400" b="1" kern="100" dirty="0">
                <a:effectLst/>
                <a:latin typeface="Century" panose="02040604050505020304" pitchFamily="18" charset="0"/>
                <a:ea typeface="Noto Sans CJK JP Bold"/>
                <a:cs typeface="Times New Roman" panose="02020603050405020304" pitchFamily="18" charset="0"/>
              </a:rPr>
              <a:t>「日本の優れた防災技術で国際市場へ打って出る！」</a:t>
            </a:r>
            <a:endParaRPr lang="ja-JP" altLang="ja-JP" sz="1400" b="1" kern="100" dirty="0">
              <a:effectLst/>
              <a:latin typeface="Century" panose="02040604050505020304" pitchFamily="18" charset="0"/>
              <a:ea typeface="游ゴシック"/>
              <a:cs typeface="Times New Roman" panose="02020603050405020304" pitchFamily="18" charset="0"/>
            </a:endParaRPr>
          </a:p>
        </p:txBody>
      </p:sp>
      <p:pic>
        <p:nvPicPr>
          <p:cNvPr id="8" name="Picture 4" descr="C:\Users\nnakata\Documents\昔のMydoc\課\展示会関連\Resized\ロゴ大.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72958" y="6453336"/>
            <a:ext cx="1465500" cy="33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24B05-5818-4F8B-A199-5222C03E3411}" type="datetimeFigureOut">
              <a:rPr kumimoji="1" lang="ja-JP" altLang="en-US" smtClean="0"/>
              <a:t>2018/1/31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73D0A2A-9B08-43FC-87EF-441F523253E3}" type="slidenum">
              <a:rPr kumimoji="1" lang="ja-JP" altLang="en-US" smtClean="0"/>
              <a:t>‹#›</a:t>
            </a:fld>
            <a:endParaRPr kumimoji="1" lang="ja-JP" altLang="en-US"/>
          </a:p>
        </p:txBody>
      </p:sp>
      <p:sp>
        <p:nvSpPr>
          <p:cNvPr id="5" name="正方形/長方形 4"/>
          <p:cNvSpPr/>
          <p:nvPr userDrawn="1"/>
        </p:nvSpPr>
        <p:spPr>
          <a:xfrm>
            <a:off x="2123728" y="6550223"/>
            <a:ext cx="4896544" cy="307777"/>
          </a:xfrm>
          <a:prstGeom prst="rect">
            <a:avLst/>
          </a:prstGeom>
        </p:spPr>
        <p:txBody>
          <a:bodyPr wrap="square">
            <a:spAutoFit/>
          </a:bodyPr>
          <a:lstStyle/>
          <a:p>
            <a:pPr algn="just">
              <a:spcAft>
                <a:spcPts val="0"/>
              </a:spcAft>
            </a:pPr>
            <a:r>
              <a:rPr lang="ja-JP" altLang="ja-JP" sz="1400" b="1" kern="100" dirty="0">
                <a:effectLst/>
                <a:latin typeface="Century" panose="02040604050505020304" pitchFamily="18" charset="0"/>
                <a:ea typeface="Noto Sans CJK JP Bold"/>
                <a:cs typeface="Times New Roman" panose="02020603050405020304" pitchFamily="18" charset="0"/>
              </a:rPr>
              <a:t>「日本の優れた防災技術で国際市場へ打って出る！」</a:t>
            </a:r>
            <a:endParaRPr lang="ja-JP" altLang="ja-JP" sz="1400" b="1" kern="100" dirty="0">
              <a:effectLst/>
              <a:latin typeface="Century" panose="02040604050505020304" pitchFamily="18" charset="0"/>
              <a:ea typeface="游ゴシック"/>
              <a:cs typeface="Times New Roman" panose="02020603050405020304" pitchFamily="18" charset="0"/>
            </a:endParaRPr>
          </a:p>
        </p:txBody>
      </p:sp>
      <p:pic>
        <p:nvPicPr>
          <p:cNvPr id="6" name="Picture 4" descr="C:\Users\nnakata\Documents\昔のMydoc\課\展示会関連\Resized\ロゴ大.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72958" y="6453336"/>
            <a:ext cx="1465500" cy="33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9424B05-5818-4F8B-A199-5222C03E3411}" type="datetimeFigureOut">
              <a:rPr kumimoji="1" lang="ja-JP" altLang="en-US" smtClean="0"/>
              <a:t>2018/1/31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3D0A2A-9B08-43FC-87EF-441F523253E3}" type="slidenum">
              <a:rPr kumimoji="1" lang="ja-JP" altLang="en-US" smtClean="0"/>
              <a:t>‹#›</a:t>
            </a:fld>
            <a:endParaRPr kumimoji="1" lang="ja-JP"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userDrawn="1"/>
        </p:nvSpPr>
        <p:spPr>
          <a:xfrm>
            <a:off x="2123728" y="6550223"/>
            <a:ext cx="4896544" cy="307777"/>
          </a:xfrm>
          <a:prstGeom prst="rect">
            <a:avLst/>
          </a:prstGeom>
        </p:spPr>
        <p:txBody>
          <a:bodyPr wrap="square">
            <a:spAutoFit/>
          </a:bodyPr>
          <a:lstStyle/>
          <a:p>
            <a:pPr algn="just">
              <a:spcAft>
                <a:spcPts val="0"/>
              </a:spcAft>
            </a:pPr>
            <a:r>
              <a:rPr lang="ja-JP" altLang="ja-JP" sz="1400" b="1" kern="100" dirty="0">
                <a:effectLst/>
                <a:latin typeface="Century" panose="02040604050505020304" pitchFamily="18" charset="0"/>
                <a:ea typeface="Noto Sans CJK JP Bold"/>
                <a:cs typeface="Times New Roman" panose="02020603050405020304" pitchFamily="18" charset="0"/>
              </a:rPr>
              <a:t>「日本の優れた防災技術で国際市場へ打って出る！」</a:t>
            </a:r>
            <a:endParaRPr lang="ja-JP" altLang="ja-JP" sz="1400" b="1" kern="100" dirty="0">
              <a:effectLst/>
              <a:latin typeface="Century" panose="02040604050505020304" pitchFamily="18" charset="0"/>
              <a:ea typeface="游ゴシック"/>
              <a:cs typeface="Times New Roman" panose="02020603050405020304" pitchFamily="18" charset="0"/>
            </a:endParaRPr>
          </a:p>
        </p:txBody>
      </p:sp>
      <p:pic>
        <p:nvPicPr>
          <p:cNvPr id="11" name="Picture 4" descr="C:\Users\nnakata\Documents\昔のMydoc\課\展示会関連\Resized\ロゴ大.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72958" y="6453336"/>
            <a:ext cx="1465500" cy="33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9424B05-5818-4F8B-A199-5222C03E3411}" type="datetimeFigureOut">
              <a:rPr kumimoji="1" lang="ja-JP" altLang="en-US" smtClean="0"/>
              <a:t>2018/1/31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3D0A2A-9B08-43FC-87EF-441F523253E3}" type="slidenum">
              <a:rPr kumimoji="1" lang="ja-JP" altLang="en-US" smtClean="0"/>
              <a:t>‹#›</a:t>
            </a:fld>
            <a:endParaRPr kumimoji="1" lang="ja-JP" altLang="en-US"/>
          </a:p>
        </p:txBody>
      </p:sp>
      <p:pic>
        <p:nvPicPr>
          <p:cNvPr id="8" name="Picture 4" descr="C:\Users\nnakata\Documents\昔のMydoc\課\展示会関連\Resized\ロゴ大.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72958" y="6453336"/>
            <a:ext cx="1465500" cy="33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9424B05-5818-4F8B-A199-5222C03E3411}" type="datetimeFigureOut">
              <a:rPr kumimoji="1" lang="ja-JP" altLang="en-US" smtClean="0"/>
              <a:t>2018/1/31</a:t>
            </a:fld>
            <a:endParaRPr kumimoji="1" lang="ja-JP"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73D0A2A-9B08-43FC-87EF-441F523253E3}"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18" Type="http://schemas.openxmlformats.org/officeDocument/2006/relationships/image" Target="../media/image33.png"/><Relationship Id="rId3" Type="http://schemas.openxmlformats.org/officeDocument/2006/relationships/image" Target="../media/image18.jpe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jpeg"/><Relationship Id="rId17" Type="http://schemas.openxmlformats.org/officeDocument/2006/relationships/image" Target="../media/image32.jpeg"/><Relationship Id="rId25" Type="http://schemas.microsoft.com/office/2007/relationships/hdphoto" Target="../media/hdphoto1.wdp"/><Relationship Id="rId2" Type="http://schemas.openxmlformats.org/officeDocument/2006/relationships/image" Target="../media/image17.jpeg"/><Relationship Id="rId16" Type="http://schemas.openxmlformats.org/officeDocument/2006/relationships/image" Target="../media/image31.jpeg"/><Relationship Id="rId20"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png"/><Relationship Id="rId24" Type="http://schemas.openxmlformats.org/officeDocument/2006/relationships/image" Target="../media/image39.jpe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10" Type="http://schemas.openxmlformats.org/officeDocument/2006/relationships/image" Target="../media/image25.jpeg"/><Relationship Id="rId19" Type="http://schemas.openxmlformats.org/officeDocument/2006/relationships/image" Target="../media/image34.png"/><Relationship Id="rId4" Type="http://schemas.openxmlformats.org/officeDocument/2006/relationships/image" Target="../media/image19.gif"/><Relationship Id="rId9" Type="http://schemas.openxmlformats.org/officeDocument/2006/relationships/image" Target="../media/image24.jpeg"/><Relationship Id="rId14" Type="http://schemas.openxmlformats.org/officeDocument/2006/relationships/image" Target="../media/image29.png"/><Relationship Id="rId22" Type="http://schemas.openxmlformats.org/officeDocument/2006/relationships/image" Target="../media/image37.png"/></Relationships>
</file>

<file path=ppt/slides/_rels/slide6.xml.rels><?xml version="1.0" encoding="UTF-8" standalone="yes"?>
<Relationships xmlns="http://schemas.openxmlformats.org/package/2006/relationships"><Relationship Id="rId2" Type="http://schemas.openxmlformats.org/officeDocument/2006/relationships/hyperlink" Target="https://www.rikei.co.j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防災情報システム戦略</a:t>
            </a:r>
          </a:p>
        </p:txBody>
      </p:sp>
      <p:pic>
        <p:nvPicPr>
          <p:cNvPr id="4" name="Picture 4" descr="C:\Users\nnakata\Documents\昔のMydoc\課\展示会関連\Resized\ロゴ大.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953574"/>
            <a:ext cx="2854434" cy="643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タイトル 1"/>
          <p:cNvSpPr txBox="1">
            <a:spLocks/>
          </p:cNvSpPr>
          <p:nvPr/>
        </p:nvSpPr>
        <p:spPr>
          <a:xfrm>
            <a:off x="1189584" y="3645024"/>
            <a:ext cx="7344816" cy="765151"/>
          </a:xfrm>
          <a:prstGeom prst="rect">
            <a:avLst/>
          </a:prstGeom>
        </p:spPr>
        <p:txBody>
          <a:bodyPr vert="horz" lIns="91440" tIns="45720" rIns="91440" bIns="45720" rtlCol="0" anchor="b">
            <a:noAutofit/>
          </a:bodyPr>
          <a:lstStyle>
            <a:lvl1pPr algn="l" defTabSz="914400" rtl="0" eaLnBrk="1" latinLnBrk="0" hangingPunct="1">
              <a:spcBef>
                <a:spcPct val="0"/>
              </a:spcBef>
              <a:buNone/>
              <a:defRPr kumimoji="1" sz="5400" kern="1200" cap="all" spc="-100" baseline="0">
                <a:solidFill>
                  <a:schemeClr val="tx2"/>
                </a:solidFill>
                <a:latin typeface="+mj-lt"/>
                <a:ea typeface="+mj-ea"/>
                <a:cs typeface="+mj-cs"/>
              </a:defRPr>
            </a:lvl1pPr>
          </a:lstStyle>
          <a:p>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自社開発の純国産技術を世界へ</a:t>
            </a:r>
          </a:p>
        </p:txBody>
      </p:sp>
    </p:spTree>
    <p:extLst>
      <p:ext uri="{BB962C8B-B14F-4D97-AF65-F5344CB8AC3E}">
        <p14:creationId xmlns:p14="http://schemas.microsoft.com/office/powerpoint/2010/main" val="812909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lgn="ct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理経の防災情報システムへの取り組み</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p:txBody>
          <a:bodyPr>
            <a:normAutofit/>
          </a:bodyPr>
          <a:lstStyle/>
          <a:p>
            <a:pPr lvl="1"/>
            <a:endParaRPr kumimoji="1" lang="en-US" altLang="ja-JP" dirty="0"/>
          </a:p>
          <a:p>
            <a:endParaRPr kumimoji="1" lang="en-US" altLang="ja-JP" dirty="0"/>
          </a:p>
          <a:p>
            <a:endParaRPr kumimoji="1" lang="ja-JP" altLang="en-US" dirty="0"/>
          </a:p>
        </p:txBody>
      </p:sp>
      <p:sp>
        <p:nvSpPr>
          <p:cNvPr id="6" name="コンテンツ プレースホルダー 2"/>
          <p:cNvSpPr txBox="1">
            <a:spLocks/>
          </p:cNvSpPr>
          <p:nvPr/>
        </p:nvSpPr>
        <p:spPr>
          <a:xfrm>
            <a:off x="609600" y="1752600"/>
            <a:ext cx="8229600" cy="398065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a:lstStyle>
          <a:p>
            <a:pPr marL="0" indent="0">
              <a:buFont typeface="Arial" pitchFamily="34" charset="0"/>
              <a:buNone/>
            </a:pPr>
            <a:r>
              <a:rPr lang="en-US" altLang="ja-JP" dirty="0"/>
              <a:t>2004</a:t>
            </a:r>
            <a:r>
              <a:rPr lang="ja-JP" altLang="en-US" dirty="0"/>
              <a:t>年</a:t>
            </a:r>
            <a:r>
              <a:rPr lang="en-US" altLang="ja-JP" dirty="0"/>
              <a:t>	</a:t>
            </a:r>
            <a:r>
              <a:rPr lang="ja-JP" altLang="en-US" dirty="0"/>
              <a:t>・日本で初めて</a:t>
            </a:r>
            <a:r>
              <a:rPr lang="en-US" altLang="ja-JP" dirty="0"/>
              <a:t>J</a:t>
            </a:r>
            <a:r>
              <a:rPr lang="ja-JP" altLang="en-US" dirty="0"/>
              <a:t>アラートシステムを構築する</a:t>
            </a:r>
            <a:endParaRPr lang="en-US" altLang="ja-JP" dirty="0"/>
          </a:p>
          <a:p>
            <a:pPr marL="0" indent="0">
              <a:buNone/>
            </a:pPr>
            <a:r>
              <a:rPr lang="en-US" altLang="ja-JP" dirty="0"/>
              <a:t>2011</a:t>
            </a:r>
            <a:r>
              <a:rPr lang="ja-JP" altLang="en-US" dirty="0"/>
              <a:t>年</a:t>
            </a:r>
            <a:r>
              <a:rPr lang="en-US" altLang="ja-JP" dirty="0"/>
              <a:t>	</a:t>
            </a:r>
            <a:r>
              <a:rPr lang="ja-JP" altLang="en-US" dirty="0"/>
              <a:t>・</a:t>
            </a:r>
            <a:r>
              <a:rPr lang="en-US" altLang="ja-JP" dirty="0"/>
              <a:t>J</a:t>
            </a:r>
            <a:r>
              <a:rPr lang="ja-JP" altLang="en-US" dirty="0"/>
              <a:t>アラート受信機</a:t>
            </a:r>
            <a:r>
              <a:rPr lang="en-US" altLang="ja-JP" dirty="0"/>
              <a:t>JAK1000</a:t>
            </a:r>
            <a:r>
              <a:rPr lang="ja-JP" altLang="en-US" dirty="0"/>
              <a:t>発売</a:t>
            </a:r>
            <a:endParaRPr lang="en-US" altLang="ja-JP" dirty="0"/>
          </a:p>
          <a:p>
            <a:pPr marL="0" indent="0">
              <a:buNone/>
            </a:pPr>
            <a:r>
              <a:rPr lang="en-US" altLang="ja-JP" dirty="0"/>
              <a:t>2012</a:t>
            </a:r>
            <a:r>
              <a:rPr lang="ja-JP" altLang="en-US" dirty="0"/>
              <a:t>年</a:t>
            </a:r>
            <a:r>
              <a:rPr lang="en-US" altLang="ja-JP" dirty="0"/>
              <a:t>	</a:t>
            </a:r>
            <a:r>
              <a:rPr lang="ja-JP" altLang="en-US" dirty="0"/>
              <a:t>・東京江東区にて</a:t>
            </a:r>
            <a:r>
              <a:rPr lang="en-US" altLang="ja-JP" dirty="0"/>
              <a:t>FWA</a:t>
            </a:r>
            <a:r>
              <a:rPr lang="ja-JP" altLang="en-US" dirty="0" err="1"/>
              <a:t>を利</a:t>
            </a:r>
            <a:r>
              <a:rPr lang="ja-JP" altLang="en-US" dirty="0"/>
              <a:t>用した大規模防災</a:t>
            </a:r>
            <a:r>
              <a:rPr lang="en-US" altLang="ja-JP" dirty="0"/>
              <a:t>		</a:t>
            </a:r>
            <a:r>
              <a:rPr lang="ja-JP" altLang="en-US" dirty="0"/>
              <a:t>ネットワークの構築</a:t>
            </a:r>
            <a:endParaRPr lang="en-US" altLang="ja-JP" dirty="0"/>
          </a:p>
          <a:p>
            <a:pPr marL="0" indent="0">
              <a:buNone/>
            </a:pPr>
            <a:r>
              <a:rPr lang="en-US" altLang="ja-JP" dirty="0"/>
              <a:t>2017</a:t>
            </a:r>
            <a:r>
              <a:rPr lang="ja-JP" altLang="en-US" dirty="0"/>
              <a:t>年</a:t>
            </a:r>
            <a:r>
              <a:rPr lang="en-US" altLang="ja-JP" dirty="0"/>
              <a:t>	</a:t>
            </a:r>
            <a:r>
              <a:rPr lang="ja-JP" altLang="en-US" dirty="0"/>
              <a:t>・新型受信機</a:t>
            </a:r>
            <a:r>
              <a:rPr lang="en-US" altLang="ja-JP" dirty="0"/>
              <a:t>MRAJ2000</a:t>
            </a:r>
            <a:r>
              <a:rPr lang="ja-JP" altLang="en-US" dirty="0"/>
              <a:t>発売</a:t>
            </a:r>
            <a:endParaRPr lang="en-US" altLang="ja-JP" dirty="0"/>
          </a:p>
          <a:p>
            <a:pPr marL="0" indent="0">
              <a:buNone/>
            </a:pPr>
            <a:r>
              <a:rPr lang="en-US" altLang="ja-JP" dirty="0"/>
              <a:t>		</a:t>
            </a:r>
            <a:r>
              <a:rPr lang="ja-JP" altLang="en-US" dirty="0"/>
              <a:t>・避難体験</a:t>
            </a:r>
            <a:r>
              <a:rPr lang="en-US" altLang="ja-JP" dirty="0"/>
              <a:t>VR</a:t>
            </a:r>
            <a:r>
              <a:rPr lang="ja-JP" altLang="en-US" dirty="0"/>
              <a:t>システム販売開始</a:t>
            </a:r>
            <a:endParaRPr lang="en-US" altLang="ja-JP" dirty="0"/>
          </a:p>
          <a:p>
            <a:pPr marL="0" indent="0">
              <a:buNone/>
            </a:pPr>
            <a:r>
              <a:rPr lang="en-US" altLang="ja-JP" dirty="0"/>
              <a:t>		</a:t>
            </a:r>
            <a:r>
              <a:rPr lang="ja-JP" altLang="en-US" dirty="0"/>
              <a:t>・避難者顔照合システム販売開始</a:t>
            </a:r>
            <a:endParaRPr lang="en-US" altLang="ja-JP" dirty="0"/>
          </a:p>
          <a:p>
            <a:pPr marL="0" indent="0">
              <a:buNone/>
            </a:pPr>
            <a:r>
              <a:rPr lang="en-US" altLang="ja-JP" dirty="0"/>
              <a:t>		</a:t>
            </a:r>
            <a:r>
              <a:rPr lang="ja-JP" altLang="en-US" dirty="0"/>
              <a:t>・有線ドローンを利用した移動型火の見やぐらの</a:t>
            </a:r>
            <a:r>
              <a:rPr lang="en-US" altLang="ja-JP" dirty="0"/>
              <a:t>		</a:t>
            </a:r>
            <a:r>
              <a:rPr lang="ja-JP" altLang="en-US" dirty="0"/>
              <a:t>実験開始</a:t>
            </a:r>
            <a:endParaRPr lang="en-US" altLang="ja-JP" dirty="0"/>
          </a:p>
        </p:txBody>
      </p:sp>
    </p:spTree>
    <p:extLst>
      <p:ext uri="{BB962C8B-B14F-4D97-AF65-F5344CB8AC3E}">
        <p14:creationId xmlns:p14="http://schemas.microsoft.com/office/powerpoint/2010/main" val="1579499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避難者顔照合システム概要</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457200" y="1600200"/>
            <a:ext cx="5122912" cy="4853136"/>
          </a:xfrm>
        </p:spPr>
        <p:txBody>
          <a:bodyPr>
            <a:normAutofit/>
          </a:bodyPr>
          <a:lstStyle/>
          <a:p>
            <a:pPr marL="0" indent="0">
              <a:buNone/>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避難者顔照合システム</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顔認証</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技術を利用して</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災害時に避難所に</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避難した方の安否確認を行う</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システムです。</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dirty="0"/>
          </a:p>
          <a:p>
            <a:endParaRPr kumimoji="1" lang="ja-JP" altLang="en-US" dirty="0"/>
          </a:p>
        </p:txBody>
      </p:sp>
      <p:pic>
        <p:nvPicPr>
          <p:cNvPr id="4" name="Picture 4" descr="C:\Users\nnakata\Documents\昔のMydoc\課\展示会関連\Resized\ロゴ大.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2958" y="6453336"/>
            <a:ext cx="1465500" cy="33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7233" y="1524000"/>
            <a:ext cx="3092459" cy="2061455"/>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887" y="4348335"/>
            <a:ext cx="3049529" cy="2035154"/>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0072" y="4348334"/>
            <a:ext cx="3052730" cy="2035154"/>
          </a:xfrm>
          <a:prstGeom prst="rect">
            <a:avLst/>
          </a:prstGeom>
        </p:spPr>
      </p:pic>
      <p:sp>
        <p:nvSpPr>
          <p:cNvPr id="8" name="正方形/長方形 7"/>
          <p:cNvSpPr/>
          <p:nvPr/>
        </p:nvSpPr>
        <p:spPr>
          <a:xfrm>
            <a:off x="3018656" y="4869160"/>
            <a:ext cx="617240" cy="720080"/>
          </a:xfrm>
          <a:prstGeom prst="rect">
            <a:avLst/>
          </a:prstGeom>
          <a:noFill/>
          <a:ln w="57150">
            <a:solidFill>
              <a:srgbClr val="23F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536222" y="4835690"/>
            <a:ext cx="376546" cy="465518"/>
          </a:xfrm>
          <a:prstGeom prst="rect">
            <a:avLst/>
          </a:prstGeom>
          <a:noFill/>
          <a:ln w="57150">
            <a:solidFill>
              <a:srgbClr val="23F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21116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bwMode="auto">
          <a:xfrm>
            <a:off x="402020" y="2705039"/>
            <a:ext cx="3207645" cy="3873261"/>
          </a:xfrm>
          <a:prstGeom prst="roundRect">
            <a:avLst/>
          </a:prstGeom>
          <a:solidFill>
            <a:srgbClr val="0070C0">
              <a:alpha val="22000"/>
            </a:srgbClr>
          </a:solidFill>
          <a:ln w="9525">
            <a:noFill/>
            <a:miter lim="800000"/>
            <a:headEnd/>
            <a:tailEnd/>
          </a:ln>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eaLnBrk="1" hangingPunct="1"/>
            <a:endParaRPr kumimoji="1" lang="ja-JP" altLang="en-US" sz="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タイトル 1"/>
          <p:cNvSpPr>
            <a:spLocks noGrp="1"/>
          </p:cNvSpPr>
          <p:nvPr>
            <p:ph type="title"/>
          </p:nvPr>
        </p:nvSpPr>
        <p:spPr>
          <a:xfrm>
            <a:off x="560354" y="507847"/>
            <a:ext cx="8229600" cy="990600"/>
          </a:xfrm>
        </p:spPr>
        <p:txBody>
          <a:bodyPr/>
          <a:lstStyle/>
          <a:p>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顔認証による避難者照会</a:t>
            </a:r>
          </a:p>
        </p:txBody>
      </p:sp>
      <p:pic>
        <p:nvPicPr>
          <p:cNvPr id="4098" name="Picture 2" descr="C:\Users\yiwase\AppData\Local\Microsoft\Windows\Temporary Internet Files\Content.IE5\64D4LOKD\lgi01a2013070921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6400" y="3236304"/>
            <a:ext cx="987141" cy="1488840"/>
          </a:xfrm>
          <a:prstGeom prst="rect">
            <a:avLst/>
          </a:prstGeom>
          <a:noFill/>
          <a:extLst>
            <a:ext uri="{909E8E84-426E-40DD-AFC4-6F175D3DCCD1}">
              <a14:hiddenFill xmlns:a14="http://schemas.microsoft.com/office/drawing/2010/main">
                <a:solidFill>
                  <a:srgbClr val="FFFFFF"/>
                </a:solidFill>
              </a14:hiddenFill>
            </a:ext>
          </a:extLst>
        </p:spPr>
      </p:pic>
      <p:pic>
        <p:nvPicPr>
          <p:cNvPr id="53" name="コンテンツ プレースホルダー 5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30984" y="3371509"/>
            <a:ext cx="749716" cy="1279516"/>
          </a:xfrm>
        </p:spPr>
      </p:pic>
      <p:sp>
        <p:nvSpPr>
          <p:cNvPr id="8" name="フッター プレースホルダー 3"/>
          <p:cNvSpPr>
            <a:spLocks noGrp="1"/>
          </p:cNvSpPr>
          <p:nvPr>
            <p:ph type="ftr" sz="quarter" idx="10"/>
          </p:nvPr>
        </p:nvSpPr>
        <p:spPr>
          <a:xfrm>
            <a:off x="6353557" y="6634345"/>
            <a:ext cx="2306638" cy="123111"/>
          </a:xfrm>
        </p:spPr>
        <p:txBody>
          <a:bodyPr/>
          <a:lstStyle/>
          <a:p>
            <a:pPr>
              <a:defRPr/>
            </a:pPr>
            <a:r>
              <a:rPr lang="en-US" altLang="ja-JP"/>
              <a:t>Project Confidential</a:t>
            </a:r>
          </a:p>
        </p:txBody>
      </p:sp>
      <p:sp>
        <p:nvSpPr>
          <p:cNvPr id="9" name="スライド番号プレースホルダー 2"/>
          <p:cNvSpPr>
            <a:spLocks noGrp="1"/>
          </p:cNvSpPr>
          <p:nvPr>
            <p:ph type="sldNum" sz="quarter" idx="11"/>
          </p:nvPr>
        </p:nvSpPr>
        <p:spPr>
          <a:xfrm>
            <a:off x="179770" y="6439801"/>
            <a:ext cx="444500" cy="276999"/>
          </a:xfrm>
        </p:spPr>
        <p:txBody>
          <a:bodyPr/>
          <a:lstStyle/>
          <a:p>
            <a:pPr>
              <a:defRPr/>
            </a:pPr>
            <a:fld id="{DC47FA9A-389D-4B6B-AB88-87980613946A}" type="slidenum">
              <a:rPr lang="en-US" altLang="ja-JP" smtClean="0"/>
              <a:pPr>
                <a:defRPr/>
              </a:pPr>
              <a:t>4</a:t>
            </a:fld>
            <a:endParaRPr lang="en-US" altLang="ja-JP" dirty="0"/>
          </a:p>
        </p:txBody>
      </p:sp>
      <p:sp>
        <p:nvSpPr>
          <p:cNvPr id="17" name="Rectangle 2"/>
          <p:cNvSpPr txBox="1">
            <a:spLocks noChangeArrowheads="1"/>
          </p:cNvSpPr>
          <p:nvPr/>
        </p:nvSpPr>
        <p:spPr bwMode="auto">
          <a:xfrm>
            <a:off x="6124686" y="5084385"/>
            <a:ext cx="1547213" cy="42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l" eaLnBrk="1" hangingPunct="1">
              <a:buFont typeface="Wingdings" panose="05000000000000000000" pitchFamily="2" charset="2"/>
              <a:buNone/>
            </a:pPr>
            <a:r>
              <a:rPr lang="ja-JP" altLang="en-US" sz="1200" dirty="0">
                <a:latin typeface="メイリオ" panose="020B0604030504040204" pitchFamily="50" charset="-128"/>
                <a:ea typeface="メイリオ" panose="020B0604030504040204" pitchFamily="50" charset="-128"/>
              </a:rPr>
              <a:t>顔写真検索サーバ</a:t>
            </a:r>
            <a:endParaRPr lang="en-US" altLang="ja-JP" sz="1200" dirty="0">
              <a:latin typeface="メイリオ" panose="020B0604030504040204" pitchFamily="50" charset="-128"/>
              <a:ea typeface="メイリオ" panose="020B0604030504040204" pitchFamily="50" charset="-128"/>
            </a:endParaRPr>
          </a:p>
        </p:txBody>
      </p:sp>
      <p:sp>
        <p:nvSpPr>
          <p:cNvPr id="19" name="雲 18"/>
          <p:cNvSpPr/>
          <p:nvPr/>
        </p:nvSpPr>
        <p:spPr bwMode="auto">
          <a:xfrm>
            <a:off x="4421537" y="3552520"/>
            <a:ext cx="2476756" cy="1420501"/>
          </a:xfrm>
          <a:prstGeom prst="cloud">
            <a:avLst/>
          </a:prstGeom>
          <a:solidFill>
            <a:schemeClr val="bg1">
              <a:lumMod val="75000"/>
            </a:schemeClr>
          </a:solidFill>
          <a:ln w="9525">
            <a:noFill/>
            <a:miter lim="800000"/>
            <a:headEnd/>
            <a:tailEnd/>
          </a:ln>
          <a:scene3d>
            <a:camera prst="orthographicFront"/>
            <a:lightRig rig="threePt" dir="t"/>
          </a:scene3d>
          <a:sp3d>
            <a:bevelT/>
          </a:sp3d>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1"/>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インターネット</a:t>
            </a:r>
          </a:p>
        </p:txBody>
      </p:sp>
      <p:sp>
        <p:nvSpPr>
          <p:cNvPr id="26" name="Rectangle 2"/>
          <p:cNvSpPr txBox="1">
            <a:spLocks noChangeArrowheads="1"/>
          </p:cNvSpPr>
          <p:nvPr/>
        </p:nvSpPr>
        <p:spPr bwMode="auto">
          <a:xfrm>
            <a:off x="1599157" y="2966395"/>
            <a:ext cx="834157" cy="42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l" eaLnBrk="1" hangingPunct="1">
              <a:buFont typeface="Wingdings" panose="05000000000000000000" pitchFamily="2" charset="2"/>
              <a:buNone/>
            </a:pPr>
            <a:r>
              <a:rPr lang="ja-JP" altLang="en-US" sz="1050" dirty="0">
                <a:latin typeface="メイリオ" panose="020B0604030504040204" pitchFamily="50" charset="-128"/>
                <a:ea typeface="メイリオ" panose="020B0604030504040204" pitchFamily="50" charset="-128"/>
              </a:rPr>
              <a:t>スマフォ</a:t>
            </a:r>
            <a:endParaRPr lang="en-US" altLang="ja-JP" sz="1050" dirty="0">
              <a:latin typeface="メイリオ" panose="020B0604030504040204" pitchFamily="50" charset="-128"/>
              <a:ea typeface="メイリオ" panose="020B0604030504040204" pitchFamily="50" charset="-128"/>
            </a:endParaRPr>
          </a:p>
        </p:txBody>
      </p:sp>
      <p:sp>
        <p:nvSpPr>
          <p:cNvPr id="27" name="右中かっこ 26"/>
          <p:cNvSpPr/>
          <p:nvPr/>
        </p:nvSpPr>
        <p:spPr bwMode="auto">
          <a:xfrm>
            <a:off x="893077" y="3179896"/>
            <a:ext cx="679782" cy="1368152"/>
          </a:xfrm>
          <a:prstGeom prst="rightBrace">
            <a:avLst/>
          </a:prstGeom>
          <a:noFill/>
          <a:ln w="6350" cap="flat" cmpd="sng" algn="ctr">
            <a:solidFill>
              <a:schemeClr val="tx1"/>
            </a:solidFill>
            <a:prstDash val="solid"/>
            <a:round/>
            <a:headEnd type="none" w="med" len="med"/>
            <a:tailEnd type="none"/>
          </a:ln>
          <a:effectLst/>
        </p:spPr>
        <p:txBody>
          <a:bodyPr rtlCol="0" anchor="ctr"/>
          <a:lstStyle/>
          <a:p>
            <a:pPr algn="ctr"/>
            <a:endParaRPr kumimoji="1" lang="ja-JP" altLang="en-US"/>
          </a:p>
        </p:txBody>
      </p:sp>
      <p:sp>
        <p:nvSpPr>
          <p:cNvPr id="28" name="Rectangle 2"/>
          <p:cNvSpPr txBox="1">
            <a:spLocks noChangeArrowheads="1"/>
          </p:cNvSpPr>
          <p:nvPr/>
        </p:nvSpPr>
        <p:spPr bwMode="auto">
          <a:xfrm>
            <a:off x="465783" y="3237331"/>
            <a:ext cx="735115" cy="1310717"/>
          </a:xfrm>
          <a:prstGeom prst="rect">
            <a:avLst/>
          </a:prstGeom>
          <a:noFill/>
          <a:ln>
            <a:noFill/>
          </a:ln>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l" eaLnBrk="1" hangingPunct="1">
              <a:buFont typeface="Wingdings" panose="05000000000000000000" pitchFamily="2" charset="2"/>
              <a:buNone/>
            </a:pPr>
            <a:r>
              <a:rPr lang="ja-JP" altLang="en-US" sz="1200" dirty="0">
                <a:latin typeface="メイリオ" panose="020B0604030504040204" pitchFamily="50" charset="-128"/>
                <a:ea typeface="メイリオ" panose="020B0604030504040204" pitchFamily="50" charset="-128"/>
              </a:rPr>
              <a:t>避難所</a:t>
            </a:r>
            <a:endParaRPr lang="en-US" altLang="ja-JP" sz="1200" dirty="0">
              <a:latin typeface="メイリオ" panose="020B0604030504040204" pitchFamily="50" charset="-128"/>
              <a:ea typeface="メイリオ" panose="020B0604030504040204" pitchFamily="50" charset="-128"/>
            </a:endParaRPr>
          </a:p>
          <a:p>
            <a:pPr algn="l" eaLnBrk="1" hangingPunct="1">
              <a:buFont typeface="Wingdings" panose="05000000000000000000" pitchFamily="2" charset="2"/>
              <a:buNone/>
            </a:pPr>
            <a:r>
              <a:rPr lang="ja-JP" altLang="en-US" sz="1200" dirty="0">
                <a:latin typeface="メイリオ" panose="020B0604030504040204" pitchFamily="50" charset="-128"/>
                <a:ea typeface="メイリオ" panose="020B0604030504040204" pitchFamily="50" charset="-128"/>
              </a:rPr>
              <a:t>情報</a:t>
            </a:r>
            <a:endParaRPr lang="en-US" altLang="ja-JP" sz="1200" dirty="0">
              <a:latin typeface="メイリオ" panose="020B0604030504040204" pitchFamily="50" charset="-128"/>
              <a:ea typeface="メイリオ" panose="020B0604030504040204" pitchFamily="50" charset="-128"/>
            </a:endParaRPr>
          </a:p>
        </p:txBody>
      </p:sp>
      <p:pic>
        <p:nvPicPr>
          <p:cNvPr id="31" name="図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6699" y="4919636"/>
            <a:ext cx="1002706" cy="1002706"/>
          </a:xfrm>
          <a:prstGeom prst="rect">
            <a:avLst/>
          </a:prstGeom>
        </p:spPr>
      </p:pic>
      <p:sp>
        <p:nvSpPr>
          <p:cNvPr id="32" name="角丸四角形 31"/>
          <p:cNvSpPr/>
          <p:nvPr/>
        </p:nvSpPr>
        <p:spPr bwMode="auto">
          <a:xfrm>
            <a:off x="159945" y="1391523"/>
            <a:ext cx="4260593" cy="1157450"/>
          </a:xfrm>
          <a:prstGeom prst="roundRect">
            <a:avLst/>
          </a:prstGeom>
          <a:solidFill>
            <a:srgbClr val="99CCFF">
              <a:alpha val="96000"/>
            </a:srgbClr>
          </a:solidFill>
          <a:ln w="9525">
            <a:noFill/>
            <a:miter lim="800000"/>
            <a:headEnd/>
            <a:tailEnd/>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eaLnBrk="1" hangingPunct="1">
              <a:buFont typeface="Wingdings" panose="05000000000000000000" pitchFamily="2" charset="2"/>
              <a:buNone/>
            </a:pPr>
            <a:r>
              <a:rPr lang="ja-JP" altLang="en-US" sz="1400" dirty="0">
                <a:latin typeface="メイリオ" panose="020B0604030504040204" pitchFamily="50" charset="-128"/>
                <a:ea typeface="メイリオ" panose="020B0604030504040204" pitchFamily="50" charset="-128"/>
              </a:rPr>
              <a:t>避難所に避難している被災者を家族が探したい場合に使用します。通常被災者台帳が準備されますが、実際には記載されない場合ほとんどです。避難所に被災者登録と非登録の被災者に対して顔写真により検索を実現します。</a:t>
            </a:r>
            <a:endParaRPr lang="en-US" altLang="ja-JP" sz="1400" dirty="0">
              <a:latin typeface="メイリオ" panose="020B0604030504040204" pitchFamily="50" charset="-128"/>
              <a:ea typeface="メイリオ" panose="020B0604030504040204" pitchFamily="50" charset="-128"/>
            </a:endParaRPr>
          </a:p>
        </p:txBody>
      </p:sp>
      <p:pic>
        <p:nvPicPr>
          <p:cNvPr id="33" name="図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262" y="5241679"/>
            <a:ext cx="385828" cy="514331"/>
          </a:xfrm>
          <a:prstGeom prst="rect">
            <a:avLst/>
          </a:prstGeom>
          <a:noFill/>
        </p:spPr>
      </p:pic>
      <p:sp>
        <p:nvSpPr>
          <p:cNvPr id="37" name="Rectangle 2"/>
          <p:cNvSpPr txBox="1">
            <a:spLocks noChangeArrowheads="1"/>
          </p:cNvSpPr>
          <p:nvPr/>
        </p:nvSpPr>
        <p:spPr bwMode="auto">
          <a:xfrm>
            <a:off x="6501530" y="2289017"/>
            <a:ext cx="834157" cy="42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l" eaLnBrk="1" hangingPunct="1">
              <a:buFont typeface="Wingdings" panose="05000000000000000000" pitchFamily="2" charset="2"/>
              <a:buNone/>
            </a:pPr>
            <a:r>
              <a:rPr lang="ja-JP" altLang="en-US" sz="1200" dirty="0">
                <a:latin typeface="メイリオ" panose="020B0604030504040204" pitchFamily="50" charset="-128"/>
                <a:ea typeface="メイリオ" panose="020B0604030504040204" pitchFamily="50" charset="-128"/>
              </a:rPr>
              <a:t>スマフォ</a:t>
            </a:r>
            <a:endParaRPr lang="en-US" altLang="ja-JP" sz="1200" dirty="0">
              <a:latin typeface="メイリオ" panose="020B0604030504040204" pitchFamily="50" charset="-128"/>
              <a:ea typeface="メイリオ" panose="020B0604030504040204" pitchFamily="50" charset="-128"/>
            </a:endParaRPr>
          </a:p>
        </p:txBody>
      </p:sp>
      <p:cxnSp>
        <p:nvCxnSpPr>
          <p:cNvPr id="39" name="カギ線コネクタ 38"/>
          <p:cNvCxnSpPr>
            <a:stCxn id="4126" idx="1"/>
          </p:cNvCxnSpPr>
          <p:nvPr/>
        </p:nvCxnSpPr>
        <p:spPr bwMode="auto">
          <a:xfrm rot="10800000" flipV="1">
            <a:off x="6372201" y="3457575"/>
            <a:ext cx="964311" cy="238126"/>
          </a:xfrm>
          <a:prstGeom prst="bentConnector3">
            <a:avLst>
              <a:gd name="adj1" fmla="val 50000"/>
            </a:avLst>
          </a:prstGeom>
          <a:solidFill>
            <a:schemeClr val="accent1"/>
          </a:solidFill>
          <a:ln w="19050" cap="flat" cmpd="sng" algn="ctr">
            <a:solidFill>
              <a:schemeClr val="tx1"/>
            </a:solidFill>
            <a:prstDash val="solid"/>
            <a:round/>
            <a:headEnd type="triangle" w="med" len="med"/>
            <a:tailEnd type="none" w="med" len="med"/>
          </a:ln>
          <a:effectLst/>
        </p:spPr>
      </p:cxnSp>
      <p:sp>
        <p:nvSpPr>
          <p:cNvPr id="40" name="Rectangle 2"/>
          <p:cNvSpPr txBox="1">
            <a:spLocks noChangeArrowheads="1"/>
          </p:cNvSpPr>
          <p:nvPr/>
        </p:nvSpPr>
        <p:spPr bwMode="auto">
          <a:xfrm>
            <a:off x="512896" y="2711718"/>
            <a:ext cx="1547213" cy="42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l" eaLnBrk="1" hangingPunct="1">
              <a:buFont typeface="Wingdings" panose="05000000000000000000" pitchFamily="2" charset="2"/>
              <a:buNone/>
            </a:pPr>
            <a:r>
              <a:rPr lang="ja-JP" altLang="en-US" sz="1400" b="1" dirty="0">
                <a:latin typeface="メイリオ" panose="020B0604030504040204" pitchFamily="50" charset="-128"/>
                <a:ea typeface="メイリオ" panose="020B0604030504040204" pitchFamily="50" charset="-128"/>
              </a:rPr>
              <a:t>避難所</a:t>
            </a:r>
            <a:r>
              <a:rPr lang="en-US" altLang="ja-JP" sz="1400" b="1" dirty="0">
                <a:latin typeface="メイリオ" panose="020B0604030504040204" pitchFamily="50" charset="-128"/>
                <a:ea typeface="メイリオ" panose="020B0604030504040204" pitchFamily="50" charset="-128"/>
              </a:rPr>
              <a:t>A</a:t>
            </a:r>
          </a:p>
        </p:txBody>
      </p:sp>
      <p:sp>
        <p:nvSpPr>
          <p:cNvPr id="41" name="正方形/長方形 40"/>
          <p:cNvSpPr/>
          <p:nvPr/>
        </p:nvSpPr>
        <p:spPr bwMode="auto">
          <a:xfrm>
            <a:off x="3013817" y="3159978"/>
            <a:ext cx="373816" cy="2740798"/>
          </a:xfrm>
          <a:prstGeom prst="rect">
            <a:avLst/>
          </a:prstGeom>
          <a:solidFill>
            <a:schemeClr val="bg1">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1" hangingPunct="1"/>
            <a:endPar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endPar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endPar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顔写真登録</a:t>
            </a:r>
          </a:p>
        </p:txBody>
      </p:sp>
      <p:sp>
        <p:nvSpPr>
          <p:cNvPr id="48" name="Rectangle 2"/>
          <p:cNvSpPr txBox="1">
            <a:spLocks noChangeArrowheads="1"/>
          </p:cNvSpPr>
          <p:nvPr/>
        </p:nvSpPr>
        <p:spPr bwMode="auto">
          <a:xfrm>
            <a:off x="6382304" y="704601"/>
            <a:ext cx="2363121" cy="43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l" eaLnBrk="1" hangingPunct="1">
              <a:buFont typeface="Wingdings" panose="05000000000000000000" pitchFamily="2" charset="2"/>
              <a:buNone/>
            </a:pPr>
            <a:r>
              <a:rPr lang="ja-JP" altLang="en-US" sz="1400" dirty="0">
                <a:latin typeface="メイリオ" panose="020B0604030504040204" pitchFamily="50" charset="-128"/>
                <a:ea typeface="メイリオ" panose="020B0604030504040204" pitchFamily="50" charset="-128"/>
              </a:rPr>
              <a:t>「この人知りませんか？」</a:t>
            </a:r>
            <a:endParaRPr lang="en-US" altLang="ja-JP" sz="1400" dirty="0">
              <a:latin typeface="メイリオ" panose="020B0604030504040204" pitchFamily="50" charset="-128"/>
              <a:ea typeface="メイリオ" panose="020B0604030504040204" pitchFamily="50" charset="-128"/>
            </a:endParaRPr>
          </a:p>
        </p:txBody>
      </p:sp>
      <p:sp>
        <p:nvSpPr>
          <p:cNvPr id="46" name="Rectangle 2"/>
          <p:cNvSpPr txBox="1">
            <a:spLocks noChangeArrowheads="1"/>
          </p:cNvSpPr>
          <p:nvPr/>
        </p:nvSpPr>
        <p:spPr bwMode="auto">
          <a:xfrm>
            <a:off x="7055309" y="1790921"/>
            <a:ext cx="1961617" cy="47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l" eaLnBrk="1" hangingPunct="1">
              <a:buFont typeface="Wingdings" panose="05000000000000000000" pitchFamily="2" charset="2"/>
              <a:buNone/>
            </a:pPr>
            <a:r>
              <a:rPr lang="ja-JP" altLang="en-US" sz="1200" dirty="0">
                <a:latin typeface="メイリオ" panose="020B0604030504040204" pitchFamily="50" charset="-128"/>
                <a:ea typeface="メイリオ" panose="020B0604030504040204" pitchFamily="50" charset="-128"/>
              </a:rPr>
              <a:t>顔写真をアップして照合</a:t>
            </a:r>
            <a:endParaRPr lang="en-US" altLang="ja-JP" sz="1200" dirty="0">
              <a:latin typeface="メイリオ" panose="020B0604030504040204" pitchFamily="50" charset="-128"/>
              <a:ea typeface="メイリオ" panose="020B0604030504040204" pitchFamily="50" charset="-128"/>
            </a:endParaRPr>
          </a:p>
          <a:p>
            <a:pPr algn="l" eaLnBrk="1" hangingPunct="1">
              <a:buFont typeface="Wingdings" panose="05000000000000000000" pitchFamily="2" charset="2"/>
              <a:buNone/>
            </a:pPr>
            <a:r>
              <a:rPr lang="ja-JP" altLang="en-US" sz="1200" dirty="0">
                <a:latin typeface="メイリオ" panose="020B0604030504040204" pitchFamily="50" charset="-128"/>
                <a:ea typeface="メイリオ" panose="020B0604030504040204" pitchFamily="50" charset="-128"/>
              </a:rPr>
              <a:t>照合結果を参照</a:t>
            </a:r>
            <a:endParaRPr lang="en-US" altLang="ja-JP" sz="1200" dirty="0">
              <a:latin typeface="メイリオ" panose="020B0604030504040204" pitchFamily="50" charset="-128"/>
              <a:ea typeface="メイリオ" panose="020B0604030504040204" pitchFamily="50" charset="-128"/>
            </a:endParaRPr>
          </a:p>
        </p:txBody>
      </p:sp>
      <p:sp>
        <p:nvSpPr>
          <p:cNvPr id="4102" name="フリーフォーム 4101"/>
          <p:cNvSpPr/>
          <p:nvPr/>
        </p:nvSpPr>
        <p:spPr>
          <a:xfrm>
            <a:off x="2514600" y="3695700"/>
            <a:ext cx="2129408" cy="381372"/>
          </a:xfrm>
          <a:custGeom>
            <a:avLst/>
            <a:gdLst>
              <a:gd name="connsiteX0" fmla="*/ 0 w 1876425"/>
              <a:gd name="connsiteY0" fmla="*/ 0 h 1543050"/>
              <a:gd name="connsiteX1" fmla="*/ 1866900 w 1876425"/>
              <a:gd name="connsiteY1" fmla="*/ 0 h 1543050"/>
              <a:gd name="connsiteX2" fmla="*/ 1876425 w 1876425"/>
              <a:gd name="connsiteY2" fmla="*/ 1543050 h 1543050"/>
            </a:gdLst>
            <a:ahLst/>
            <a:cxnLst>
              <a:cxn ang="0">
                <a:pos x="connsiteX0" y="connsiteY0"/>
              </a:cxn>
              <a:cxn ang="0">
                <a:pos x="connsiteX1" y="connsiteY1"/>
              </a:cxn>
              <a:cxn ang="0">
                <a:pos x="connsiteX2" y="connsiteY2"/>
              </a:cxn>
            </a:cxnLst>
            <a:rect l="l" t="t" r="r" b="b"/>
            <a:pathLst>
              <a:path w="1876425" h="1543050">
                <a:moveTo>
                  <a:pt x="0" y="0"/>
                </a:moveTo>
                <a:lnTo>
                  <a:pt x="1866900" y="0"/>
                </a:lnTo>
                <a:lnTo>
                  <a:pt x="1876425" y="1543050"/>
                </a:lnTo>
              </a:path>
            </a:pathLst>
          </a:cu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09" name="Picture 8" descr="C:\Users\yiwase\AppData\Local\Microsoft\Windows\Temporary Internet Files\Content.IE5\ZQJK2GZ0\lgi01a2013102116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02632" y="3926152"/>
            <a:ext cx="925219" cy="1208450"/>
          </a:xfrm>
          <a:prstGeom prst="rect">
            <a:avLst/>
          </a:prstGeom>
          <a:noFill/>
          <a:extLst>
            <a:ext uri="{909E8E84-426E-40DD-AFC4-6F175D3DCCD1}">
              <a14:hiddenFill xmlns:a14="http://schemas.microsoft.com/office/drawing/2010/main">
                <a:solidFill>
                  <a:srgbClr val="FFFFFF"/>
                </a:solidFill>
              </a14:hiddenFill>
            </a:ext>
          </a:extLst>
        </p:spPr>
      </p:pic>
      <p:sp>
        <p:nvSpPr>
          <p:cNvPr id="4115" name="フリーフォーム 4114"/>
          <p:cNvSpPr/>
          <p:nvPr/>
        </p:nvSpPr>
        <p:spPr>
          <a:xfrm flipV="1">
            <a:off x="2352675" y="5210174"/>
            <a:ext cx="2590800" cy="545835"/>
          </a:xfrm>
          <a:custGeom>
            <a:avLst/>
            <a:gdLst>
              <a:gd name="connsiteX0" fmla="*/ 0 w 2590800"/>
              <a:gd name="connsiteY0" fmla="*/ 476250 h 476250"/>
              <a:gd name="connsiteX1" fmla="*/ 2590800 w 2590800"/>
              <a:gd name="connsiteY1" fmla="*/ 476250 h 476250"/>
              <a:gd name="connsiteX2" fmla="*/ 2590800 w 2590800"/>
              <a:gd name="connsiteY2" fmla="*/ 0 h 476250"/>
            </a:gdLst>
            <a:ahLst/>
            <a:cxnLst>
              <a:cxn ang="0">
                <a:pos x="connsiteX0" y="connsiteY0"/>
              </a:cxn>
              <a:cxn ang="0">
                <a:pos x="connsiteX1" y="connsiteY1"/>
              </a:cxn>
              <a:cxn ang="0">
                <a:pos x="connsiteX2" y="connsiteY2"/>
              </a:cxn>
            </a:cxnLst>
            <a:rect l="l" t="t" r="r" b="b"/>
            <a:pathLst>
              <a:path w="2590800" h="476250">
                <a:moveTo>
                  <a:pt x="0" y="476250"/>
                </a:moveTo>
                <a:lnTo>
                  <a:pt x="2590800" y="476250"/>
                </a:lnTo>
                <a:lnTo>
                  <a:pt x="2590800" y="0"/>
                </a:lnTo>
              </a:path>
            </a:pathLst>
          </a:cu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17" name="直線コネクタ 4116"/>
          <p:cNvCxnSpPr/>
          <p:nvPr/>
        </p:nvCxnSpPr>
        <p:spPr>
          <a:xfrm>
            <a:off x="3851920" y="5756010"/>
            <a:ext cx="3632238" cy="0"/>
          </a:xfrm>
          <a:prstGeom prst="line">
            <a:avLst/>
          </a:prstGeom>
        </p:spPr>
        <p:style>
          <a:lnRef idx="2">
            <a:schemeClr val="dk1"/>
          </a:lnRef>
          <a:fillRef idx="0">
            <a:schemeClr val="dk1"/>
          </a:fillRef>
          <a:effectRef idx="1">
            <a:schemeClr val="dk1"/>
          </a:effectRef>
          <a:fontRef idx="minor">
            <a:schemeClr val="tx1"/>
          </a:fontRef>
        </p:style>
      </p:cxnSp>
      <p:cxnSp>
        <p:nvCxnSpPr>
          <p:cNvPr id="4119" name="直線コネクタ 4118"/>
          <p:cNvCxnSpPr/>
          <p:nvPr/>
        </p:nvCxnSpPr>
        <p:spPr>
          <a:xfrm>
            <a:off x="5580112" y="4869160"/>
            <a:ext cx="0" cy="886849"/>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9" name="Rectangle 2"/>
          <p:cNvSpPr txBox="1">
            <a:spLocks noChangeArrowheads="1"/>
          </p:cNvSpPr>
          <p:nvPr/>
        </p:nvSpPr>
        <p:spPr bwMode="auto">
          <a:xfrm>
            <a:off x="4954317" y="5745584"/>
            <a:ext cx="1547213" cy="42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l" eaLnBrk="1" hangingPunct="1">
              <a:buFont typeface="Wingdings" panose="05000000000000000000" pitchFamily="2" charset="2"/>
              <a:buNone/>
            </a:pPr>
            <a:r>
              <a:rPr lang="ja-JP" altLang="en-US" sz="1400" dirty="0">
                <a:latin typeface="メイリオ" panose="020B0604030504040204" pitchFamily="50" charset="-128"/>
                <a:ea typeface="メイリオ" panose="020B0604030504040204" pitchFamily="50" charset="-128"/>
              </a:rPr>
              <a:t>イントラネット</a:t>
            </a:r>
            <a:endParaRPr lang="en-US" altLang="ja-JP" sz="1400" dirty="0">
              <a:latin typeface="メイリオ" panose="020B0604030504040204" pitchFamily="50" charset="-128"/>
              <a:ea typeface="メイリオ" panose="020B0604030504040204" pitchFamily="50" charset="-128"/>
            </a:endParaRPr>
          </a:p>
        </p:txBody>
      </p:sp>
      <p:cxnSp>
        <p:nvCxnSpPr>
          <p:cNvPr id="4121" name="カギ線コネクタ 4120"/>
          <p:cNvCxnSpPr>
            <a:endCxn id="4123" idx="1"/>
          </p:cNvCxnSpPr>
          <p:nvPr/>
        </p:nvCxnSpPr>
        <p:spPr>
          <a:xfrm rot="5400000" flipH="1" flipV="1">
            <a:off x="4788623" y="2293982"/>
            <a:ext cx="2047506" cy="896577"/>
          </a:xfrm>
          <a:prstGeom prst="bentConnector2">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4123" name="図 41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60665" y="1171507"/>
            <a:ext cx="641027" cy="1094020"/>
          </a:xfrm>
          <a:prstGeom prst="rect">
            <a:avLst/>
          </a:prstGeom>
        </p:spPr>
      </p:pic>
      <p:pic>
        <p:nvPicPr>
          <p:cNvPr id="4126" name="図 41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36511" y="2853350"/>
            <a:ext cx="708076" cy="1208450"/>
          </a:xfrm>
          <a:prstGeom prst="rect">
            <a:avLst/>
          </a:prstGeom>
        </p:spPr>
      </p:pic>
      <p:pic>
        <p:nvPicPr>
          <p:cNvPr id="38" name="図 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01206" y="1061760"/>
            <a:ext cx="455946" cy="607802"/>
          </a:xfrm>
          <a:prstGeom prst="rect">
            <a:avLst/>
          </a:prstGeom>
        </p:spPr>
      </p:pic>
      <p:pic>
        <p:nvPicPr>
          <p:cNvPr id="65" name="図 6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01539" y="3166512"/>
            <a:ext cx="828876" cy="1414616"/>
          </a:xfrm>
          <a:prstGeom prst="rect">
            <a:avLst/>
          </a:prstGeom>
        </p:spPr>
      </p:pic>
      <p:pic>
        <p:nvPicPr>
          <p:cNvPr id="1027" name="Picture 3" descr="C:\Users\yiwase\AppData\Local\Microsoft\Windows\Temporary Internet Files\Content.IE5\LMJHDXQT\lgi01a201401070000[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07130" y="1372169"/>
            <a:ext cx="652785" cy="692696"/>
          </a:xfrm>
          <a:prstGeom prst="rect">
            <a:avLst/>
          </a:prstGeom>
          <a:noFill/>
          <a:extLst>
            <a:ext uri="{909E8E84-426E-40DD-AFC4-6F175D3DCCD1}">
              <a14:hiddenFill xmlns:a14="http://schemas.microsoft.com/office/drawing/2010/main">
                <a:solidFill>
                  <a:srgbClr val="FFFFFF"/>
                </a:solidFill>
              </a14:hiddenFill>
            </a:ext>
          </a:extLst>
        </p:spPr>
      </p:pic>
      <p:sp>
        <p:nvSpPr>
          <p:cNvPr id="42" name="正方形/長方形 41"/>
          <p:cNvSpPr/>
          <p:nvPr/>
        </p:nvSpPr>
        <p:spPr bwMode="auto">
          <a:xfrm>
            <a:off x="4537019" y="2711718"/>
            <a:ext cx="1672163" cy="534877"/>
          </a:xfrm>
          <a:prstGeom prst="rect">
            <a:avLst/>
          </a:prstGeom>
          <a:solidFill>
            <a:schemeClr val="bg1">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1"/>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市町村職員に依頼</a:t>
            </a:r>
            <a:endPar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algn="ctr" eaLnBrk="1" hangingPunct="1"/>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顔写真検索</a:t>
            </a:r>
          </a:p>
        </p:txBody>
      </p:sp>
    </p:spTree>
    <p:extLst>
      <p:ext uri="{BB962C8B-B14F-4D97-AF65-F5344CB8AC3E}">
        <p14:creationId xmlns:p14="http://schemas.microsoft.com/office/powerpoint/2010/main" val="2551027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5727738"/>
            <a:ext cx="295275" cy="408987"/>
          </a:xfrm>
          <a:prstGeom prst="rect">
            <a:avLst/>
          </a:prstGeom>
        </p:spPr>
      </p:pic>
      <p:pic>
        <p:nvPicPr>
          <p:cNvPr id="68" name="図 6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453" y="5468285"/>
            <a:ext cx="295275" cy="408987"/>
          </a:xfrm>
          <a:prstGeom prst="rect">
            <a:avLst/>
          </a:prstGeom>
        </p:spPr>
      </p:pic>
      <p:pic>
        <p:nvPicPr>
          <p:cNvPr id="85" name="図 8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5353290"/>
            <a:ext cx="295275" cy="408987"/>
          </a:xfrm>
          <a:prstGeom prst="rect">
            <a:avLst/>
          </a:prstGeom>
        </p:spPr>
      </p:pic>
      <p:pic>
        <p:nvPicPr>
          <p:cNvPr id="22" name="図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542" y="4408561"/>
            <a:ext cx="620462" cy="441109"/>
          </a:xfrm>
          <a:prstGeom prst="rect">
            <a:avLst/>
          </a:prstGeom>
        </p:spPr>
      </p:pic>
      <p:sp>
        <p:nvSpPr>
          <p:cNvPr id="5137" name="スライド番号プレースホルダー 3"/>
          <p:cNvSpPr txBox="1">
            <a:spLocks noGrp="1" noChangeArrowheads="1"/>
          </p:cNvSpPr>
          <p:nvPr/>
        </p:nvSpPr>
        <p:spPr bwMode="auto">
          <a:xfrm>
            <a:off x="8561388" y="6321425"/>
            <a:ext cx="592137"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 typeface="Wingdings" panose="05000000000000000000" pitchFamily="2" charset="2"/>
              <a:buNone/>
            </a:pPr>
            <a:fld id="{E32B432B-867A-4C4C-A080-8D4F6DD98A74}" type="slidenum">
              <a:rPr lang="ja-JP" altLang="ja-JP" sz="800">
                <a:solidFill>
                  <a:schemeClr val="bg1"/>
                </a:solidFill>
                <a:latin typeface="メイリオ" panose="020B0604030504040204" pitchFamily="50" charset="-128"/>
                <a:ea typeface="メイリオ" panose="020B0604030504040204" pitchFamily="50" charset="-128"/>
              </a:rPr>
              <a:pPr algn="ctr" eaLnBrk="1" hangingPunct="1">
                <a:spcBef>
                  <a:spcPct val="50000"/>
                </a:spcBef>
                <a:buFont typeface="Wingdings" panose="05000000000000000000" pitchFamily="2" charset="2"/>
                <a:buNone/>
              </a:pPr>
              <a:t>5</a:t>
            </a:fld>
            <a:endParaRPr lang="ja-JP" altLang="ja-JP" sz="800">
              <a:solidFill>
                <a:schemeClr val="bg1"/>
              </a:solidFill>
              <a:latin typeface="メイリオ" panose="020B0604030504040204" pitchFamily="50" charset="-128"/>
              <a:ea typeface="メイリオ" panose="020B0604030504040204" pitchFamily="50" charset="-128"/>
            </a:endParaRPr>
          </a:p>
        </p:txBody>
      </p:sp>
      <p:sp>
        <p:nvSpPr>
          <p:cNvPr id="5138" name="Rectangle 2"/>
          <p:cNvSpPr txBox="1">
            <a:spLocks noChangeArrowheads="1"/>
          </p:cNvSpPr>
          <p:nvPr/>
        </p:nvSpPr>
        <p:spPr bwMode="auto">
          <a:xfrm>
            <a:off x="941646" y="499808"/>
            <a:ext cx="7595882"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l" eaLnBrk="1" hangingPunct="1">
              <a:buFont typeface="Wingdings" panose="05000000000000000000" pitchFamily="2" charset="2"/>
              <a:buNone/>
            </a:pPr>
            <a:r>
              <a:rPr lang="ja-JP" altLang="en-US" sz="3200" b="1" dirty="0">
                <a:latin typeface="メイリオ" panose="020B0604030504040204" pitchFamily="50" charset="-128"/>
                <a:ea typeface="メイリオ" panose="020B0604030504040204" pitchFamily="50" charset="-128"/>
              </a:rPr>
              <a:t>参考　移動型火の見やぐらシステム</a:t>
            </a:r>
            <a:endParaRPr lang="en-US" altLang="ja-JP" sz="3200" b="1"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1913" y="4056589"/>
            <a:ext cx="827431" cy="600873"/>
          </a:xfrm>
          <a:prstGeom prst="rect">
            <a:avLst/>
          </a:prstGeom>
        </p:spPr>
      </p:pic>
      <p:cxnSp>
        <p:nvCxnSpPr>
          <p:cNvPr id="18" name="直線コネクタ 17"/>
          <p:cNvCxnSpPr>
            <a:endCxn id="4" idx="0"/>
          </p:cNvCxnSpPr>
          <p:nvPr/>
        </p:nvCxnSpPr>
        <p:spPr bwMode="auto">
          <a:xfrm>
            <a:off x="2069094" y="2409578"/>
            <a:ext cx="26535" cy="1647011"/>
          </a:xfrm>
          <a:prstGeom prst="line">
            <a:avLst/>
          </a:prstGeom>
          <a:solidFill>
            <a:schemeClr val="accent1"/>
          </a:solidFill>
          <a:ln w="6350" cap="flat" cmpd="sng" algn="ctr">
            <a:solidFill>
              <a:schemeClr val="tx1"/>
            </a:solidFill>
            <a:prstDash val="sysDash"/>
            <a:round/>
            <a:headEnd type="oval" w="med" len="med"/>
            <a:tailEnd type="oval"/>
          </a:ln>
          <a:effectLst/>
        </p:spPr>
      </p:cxnSp>
      <p:sp>
        <p:nvSpPr>
          <p:cNvPr id="21" name="右中かっこ 20"/>
          <p:cNvSpPr/>
          <p:nvPr/>
        </p:nvSpPr>
        <p:spPr bwMode="auto">
          <a:xfrm>
            <a:off x="2192426" y="2376415"/>
            <a:ext cx="147326" cy="1450696"/>
          </a:xfrm>
          <a:prstGeom prst="rightBrace">
            <a:avLst/>
          </a:prstGeom>
          <a:noFill/>
          <a:ln w="6350" cap="flat" cmpd="sng" algn="ctr">
            <a:solidFill>
              <a:schemeClr val="tx1"/>
            </a:solidFill>
            <a:prstDash val="solid"/>
            <a:round/>
            <a:headEnd type="none" w="med" len="med"/>
            <a:tailEnd type="none"/>
          </a:ln>
          <a:effectLst/>
        </p:spPr>
        <p:txBody>
          <a:bodyPr rtlCol="0" anchor="ctr"/>
          <a:lstStyle/>
          <a:p>
            <a:pPr algn="ctr"/>
            <a:endParaRPr kumimoji="1" lang="ja-JP" altLang="en-US"/>
          </a:p>
        </p:txBody>
      </p:sp>
      <p:sp>
        <p:nvSpPr>
          <p:cNvPr id="56" name="Rectangle 2"/>
          <p:cNvSpPr txBox="1">
            <a:spLocks noChangeArrowheads="1"/>
          </p:cNvSpPr>
          <p:nvPr/>
        </p:nvSpPr>
        <p:spPr bwMode="auto">
          <a:xfrm>
            <a:off x="2396992" y="2947383"/>
            <a:ext cx="910883" cy="340215"/>
          </a:xfrm>
          <a:prstGeom prst="rect">
            <a:avLst/>
          </a:prstGeom>
          <a:noFill/>
          <a:ln>
            <a:noFill/>
          </a:ln>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l"/>
            <a:r>
              <a:rPr lang="ja-JP" altLang="en-US" sz="800" dirty="0">
                <a:latin typeface="メイリオ" panose="020B0604030504040204" pitchFamily="50" charset="-128"/>
                <a:ea typeface="メイリオ" panose="020B0604030504040204" pitchFamily="50" charset="-128"/>
              </a:rPr>
              <a:t>最大</a:t>
            </a:r>
            <a:r>
              <a:rPr lang="en-US" altLang="ja-JP" sz="800" dirty="0">
                <a:latin typeface="メイリオ" panose="020B0604030504040204" pitchFamily="50" charset="-128"/>
                <a:ea typeface="メイリオ" panose="020B0604030504040204" pitchFamily="50" charset="-128"/>
              </a:rPr>
              <a:t>122m</a:t>
            </a:r>
          </a:p>
        </p:txBody>
      </p:sp>
      <p:sp>
        <p:nvSpPr>
          <p:cNvPr id="58" name="Rectangle 2"/>
          <p:cNvSpPr txBox="1">
            <a:spLocks noChangeArrowheads="1"/>
          </p:cNvSpPr>
          <p:nvPr/>
        </p:nvSpPr>
        <p:spPr bwMode="auto">
          <a:xfrm>
            <a:off x="1331443" y="1361534"/>
            <a:ext cx="1509042" cy="350706"/>
          </a:xfrm>
          <a:prstGeom prst="rect">
            <a:avLst/>
          </a:prstGeom>
          <a:noFill/>
          <a:ln>
            <a:noFill/>
          </a:ln>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lang="ja-JP" altLang="en-US" sz="1200" dirty="0">
                <a:latin typeface="メイリオ" panose="020B0604030504040204" pitchFamily="50" charset="-128"/>
                <a:ea typeface="メイリオ" panose="020B0604030504040204" pitchFamily="50" charset="-128"/>
              </a:rPr>
              <a:t>移動型</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火の見やぐら</a:t>
            </a:r>
            <a:endParaRPr lang="en-US" altLang="ja-JP" sz="1200" dirty="0">
              <a:latin typeface="メイリオ" panose="020B0604030504040204" pitchFamily="50" charset="-128"/>
              <a:ea typeface="メイリオ" panose="020B0604030504040204" pitchFamily="50" charset="-128"/>
            </a:endParaRPr>
          </a:p>
        </p:txBody>
      </p:sp>
      <p:pic>
        <p:nvPicPr>
          <p:cNvPr id="60" name="図 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2433" y="4887160"/>
            <a:ext cx="984420" cy="980728"/>
          </a:xfrm>
          <a:prstGeom prst="rect">
            <a:avLst/>
          </a:prstGeom>
        </p:spPr>
      </p:pic>
      <p:pic>
        <p:nvPicPr>
          <p:cNvPr id="25" name="図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767887" y="5295237"/>
            <a:ext cx="1049218" cy="786914"/>
          </a:xfrm>
          <a:prstGeom prst="rect">
            <a:avLst/>
          </a:prstGeom>
          <a:effectLst>
            <a:softEdge rad="63500"/>
          </a:effectLst>
        </p:spPr>
      </p:pic>
      <p:pic>
        <p:nvPicPr>
          <p:cNvPr id="7" name="図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15211" y="3222993"/>
            <a:ext cx="273274" cy="442773"/>
          </a:xfrm>
          <a:prstGeom prst="rect">
            <a:avLst/>
          </a:prstGeom>
        </p:spPr>
      </p:pic>
      <p:pic>
        <p:nvPicPr>
          <p:cNvPr id="19" name="図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66066" y="5295237"/>
            <a:ext cx="440723" cy="256522"/>
          </a:xfrm>
          <a:prstGeom prst="rect">
            <a:avLst/>
          </a:prstGeom>
        </p:spPr>
      </p:pic>
      <p:pic>
        <p:nvPicPr>
          <p:cNvPr id="31" name="図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41736" y="4626794"/>
            <a:ext cx="405813" cy="269866"/>
          </a:xfrm>
          <a:prstGeom prst="rect">
            <a:avLst/>
          </a:prstGeom>
        </p:spPr>
      </p:pic>
      <p:pic>
        <p:nvPicPr>
          <p:cNvPr id="17" name="図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06437" y="3855215"/>
            <a:ext cx="405813" cy="269866"/>
          </a:xfrm>
          <a:prstGeom prst="rect">
            <a:avLst/>
          </a:prstGeom>
        </p:spPr>
      </p:pic>
      <p:pic>
        <p:nvPicPr>
          <p:cNvPr id="32" name="図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92080" y="1581978"/>
            <a:ext cx="2001636" cy="1516790"/>
          </a:xfrm>
          <a:prstGeom prst="rect">
            <a:avLst/>
          </a:prstGeom>
        </p:spPr>
      </p:pic>
      <p:pic>
        <p:nvPicPr>
          <p:cNvPr id="33" name="図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32632" y="1733331"/>
            <a:ext cx="1520531" cy="1021958"/>
          </a:xfrm>
          <a:prstGeom prst="rect">
            <a:avLst/>
          </a:prstGeom>
        </p:spPr>
      </p:pic>
      <p:pic>
        <p:nvPicPr>
          <p:cNvPr id="34" name="図 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87266" y="3192194"/>
            <a:ext cx="1010459" cy="801631"/>
          </a:xfrm>
          <a:prstGeom prst="rect">
            <a:avLst/>
          </a:prstGeom>
          <a:effectLst>
            <a:softEdge rad="63500"/>
          </a:effectLst>
        </p:spPr>
      </p:pic>
      <p:pic>
        <p:nvPicPr>
          <p:cNvPr id="24" name="図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28368" y="1482545"/>
            <a:ext cx="1169120" cy="657630"/>
          </a:xfrm>
          <a:prstGeom prst="rect">
            <a:avLst/>
          </a:prstGeom>
        </p:spPr>
      </p:pic>
      <p:pic>
        <p:nvPicPr>
          <p:cNvPr id="36" name="図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061979" y="2248281"/>
            <a:ext cx="108427" cy="108427"/>
          </a:xfrm>
          <a:prstGeom prst="rect">
            <a:avLst/>
          </a:prstGeom>
        </p:spPr>
      </p:pic>
      <p:pic>
        <p:nvPicPr>
          <p:cNvPr id="37" name="図 3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56745" y="2070647"/>
            <a:ext cx="108427" cy="108427"/>
          </a:xfrm>
          <a:prstGeom prst="rect">
            <a:avLst/>
          </a:prstGeom>
        </p:spPr>
      </p:pic>
      <p:pic>
        <p:nvPicPr>
          <p:cNvPr id="38" name="図 3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84982" y="2568373"/>
            <a:ext cx="108427" cy="108427"/>
          </a:xfrm>
          <a:prstGeom prst="rect">
            <a:avLst/>
          </a:prstGeom>
        </p:spPr>
      </p:pic>
      <p:pic>
        <p:nvPicPr>
          <p:cNvPr id="29" name="図 2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323999" y="1796726"/>
            <a:ext cx="384283" cy="384283"/>
          </a:xfrm>
          <a:prstGeom prst="rect">
            <a:avLst/>
          </a:prstGeom>
        </p:spPr>
      </p:pic>
      <p:pic>
        <p:nvPicPr>
          <p:cNvPr id="43" name="図 4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10959" y="2350051"/>
            <a:ext cx="384283" cy="384283"/>
          </a:xfrm>
          <a:prstGeom prst="rect">
            <a:avLst/>
          </a:prstGeom>
        </p:spPr>
      </p:pic>
      <p:pic>
        <p:nvPicPr>
          <p:cNvPr id="30" name="図 2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28368" y="2423609"/>
            <a:ext cx="1121093" cy="747760"/>
          </a:xfrm>
          <a:prstGeom prst="rect">
            <a:avLst/>
          </a:prstGeom>
        </p:spPr>
      </p:pic>
      <p:sp>
        <p:nvSpPr>
          <p:cNvPr id="35" name="二等辺三角形 34"/>
          <p:cNvSpPr/>
          <p:nvPr/>
        </p:nvSpPr>
        <p:spPr bwMode="auto">
          <a:xfrm rot="670388">
            <a:off x="6677787" y="1425230"/>
            <a:ext cx="933423" cy="630483"/>
          </a:xfrm>
          <a:prstGeom prst="triangle">
            <a:avLst>
              <a:gd name="adj" fmla="val 86244"/>
            </a:avLst>
          </a:prstGeom>
          <a:solidFill>
            <a:srgbClr val="FFFF00">
              <a:alpha val="51000"/>
            </a:srgbClr>
          </a:solidFill>
          <a:ln w="9525">
            <a:noFill/>
            <a:miter lim="800000"/>
            <a:headEnd/>
            <a:tailEnd/>
          </a:ln>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eaLnBrk="1" hangingPunct="1"/>
            <a:endParaRPr kumimoji="1" lang="ja-JP" altLang="en-US" sz="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二等辺三角形 45"/>
          <p:cNvSpPr/>
          <p:nvPr/>
        </p:nvSpPr>
        <p:spPr bwMode="auto">
          <a:xfrm rot="20947267" flipV="1">
            <a:off x="6627035" y="2508776"/>
            <a:ext cx="974161" cy="752452"/>
          </a:xfrm>
          <a:prstGeom prst="triangle">
            <a:avLst>
              <a:gd name="adj" fmla="val 86244"/>
            </a:avLst>
          </a:prstGeom>
          <a:solidFill>
            <a:srgbClr val="FFFF00">
              <a:alpha val="51000"/>
            </a:srgbClr>
          </a:solidFill>
          <a:ln w="9525">
            <a:noFill/>
            <a:miter lim="800000"/>
            <a:headEnd/>
            <a:tailEnd/>
          </a:ln>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eaLnBrk="1" hangingPunct="1"/>
            <a:endParaRPr kumimoji="1" lang="ja-JP" altLang="en-US" sz="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正方形/長方形 47"/>
          <p:cNvSpPr/>
          <p:nvPr/>
        </p:nvSpPr>
        <p:spPr bwMode="auto">
          <a:xfrm>
            <a:off x="6404344" y="4337935"/>
            <a:ext cx="1778743" cy="494242"/>
          </a:xfrm>
          <a:prstGeom prst="rect">
            <a:avLst/>
          </a:prstGeom>
          <a:solidFill>
            <a:schemeClr val="bg1">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1" hangingPunct="1"/>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災害対策本部による</a:t>
            </a:r>
            <a:endPar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避難指示</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0" name="直線矢印コネクタ 39"/>
          <p:cNvCxnSpPr>
            <a:stCxn id="34" idx="2"/>
            <a:endCxn id="48" idx="0"/>
          </p:cNvCxnSpPr>
          <p:nvPr/>
        </p:nvCxnSpPr>
        <p:spPr bwMode="auto">
          <a:xfrm>
            <a:off x="7292496" y="3993825"/>
            <a:ext cx="1220" cy="34411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42" name="直線矢印コネクタ 41"/>
          <p:cNvCxnSpPr>
            <a:stCxn id="48" idx="2"/>
            <a:endCxn id="25" idx="0"/>
          </p:cNvCxnSpPr>
          <p:nvPr/>
        </p:nvCxnSpPr>
        <p:spPr bwMode="auto">
          <a:xfrm flipH="1">
            <a:off x="7292496" y="4832177"/>
            <a:ext cx="1220" cy="46306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61" name="Rectangle 2"/>
          <p:cNvSpPr txBox="1">
            <a:spLocks noChangeArrowheads="1"/>
          </p:cNvSpPr>
          <p:nvPr/>
        </p:nvSpPr>
        <p:spPr bwMode="auto">
          <a:xfrm>
            <a:off x="4898913" y="1232699"/>
            <a:ext cx="2542985" cy="441876"/>
          </a:xfrm>
          <a:prstGeom prst="rect">
            <a:avLst/>
          </a:prstGeom>
          <a:noFill/>
          <a:ln>
            <a:noFill/>
          </a:ln>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l"/>
            <a:r>
              <a:rPr lang="ja-JP" altLang="en-US" sz="1800" dirty="0">
                <a:latin typeface="メイリオ" panose="020B0604030504040204" pitchFamily="50" charset="-128"/>
                <a:ea typeface="メイリオ" panose="020B0604030504040204" pitchFamily="50" charset="-128"/>
              </a:rPr>
              <a:t>災害対策本部モニタ</a:t>
            </a:r>
            <a:endParaRPr lang="en-US" altLang="ja-JP" sz="1800" dirty="0">
              <a:latin typeface="メイリオ" panose="020B0604030504040204" pitchFamily="50" charset="-128"/>
              <a:ea typeface="メイリオ" panose="020B0604030504040204" pitchFamily="50" charset="-128"/>
            </a:endParaRPr>
          </a:p>
        </p:txBody>
      </p:sp>
      <p:sp>
        <p:nvSpPr>
          <p:cNvPr id="62" name="Rectangle 2"/>
          <p:cNvSpPr txBox="1">
            <a:spLocks noChangeArrowheads="1"/>
          </p:cNvSpPr>
          <p:nvPr/>
        </p:nvSpPr>
        <p:spPr bwMode="auto">
          <a:xfrm>
            <a:off x="460371" y="4789289"/>
            <a:ext cx="1375133" cy="535172"/>
          </a:xfrm>
          <a:prstGeom prst="rect">
            <a:avLst/>
          </a:prstGeom>
          <a:noFill/>
          <a:ln>
            <a:noFill/>
          </a:ln>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l"/>
            <a:r>
              <a:rPr lang="ja-JP" altLang="en-US" sz="1800" dirty="0">
                <a:latin typeface="メイリオ" panose="020B0604030504040204" pitchFamily="50" charset="-128"/>
                <a:ea typeface="メイリオ" panose="020B0604030504040204" pitchFamily="50" charset="-128"/>
              </a:rPr>
              <a:t>火災現場</a:t>
            </a:r>
            <a:endParaRPr lang="en-US" altLang="ja-JP" sz="1800" dirty="0">
              <a:latin typeface="メイリオ" panose="020B0604030504040204" pitchFamily="50" charset="-128"/>
              <a:ea typeface="メイリオ" panose="020B0604030504040204" pitchFamily="50" charset="-128"/>
            </a:endParaRPr>
          </a:p>
        </p:txBody>
      </p:sp>
      <p:sp>
        <p:nvSpPr>
          <p:cNvPr id="63" name="Rectangle 2"/>
          <p:cNvSpPr txBox="1">
            <a:spLocks noChangeArrowheads="1"/>
          </p:cNvSpPr>
          <p:nvPr/>
        </p:nvSpPr>
        <p:spPr bwMode="auto">
          <a:xfrm>
            <a:off x="2705065" y="3950837"/>
            <a:ext cx="1597916" cy="441876"/>
          </a:xfrm>
          <a:prstGeom prst="rect">
            <a:avLst/>
          </a:prstGeom>
          <a:noFill/>
          <a:ln>
            <a:noFill/>
          </a:ln>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l"/>
            <a:r>
              <a:rPr lang="en-US" altLang="ja-JP" sz="1400" dirty="0">
                <a:latin typeface="メイリオ" panose="020B0604030504040204" pitchFamily="50" charset="-128"/>
                <a:ea typeface="メイリオ" panose="020B0604030504040204" pitchFamily="50" charset="-128"/>
              </a:rPr>
              <a:t>FWA</a:t>
            </a:r>
            <a:r>
              <a:rPr lang="ja-JP" altLang="en-US" sz="1400" dirty="0">
                <a:latin typeface="メイリオ" panose="020B0604030504040204" pitchFamily="50" charset="-128"/>
                <a:ea typeface="メイリオ" panose="020B0604030504040204" pitchFamily="50" charset="-128"/>
              </a:rPr>
              <a:t>網による</a:t>
            </a:r>
            <a:endParaRPr lang="en-US" altLang="ja-JP" sz="1400" dirty="0">
              <a:latin typeface="メイリオ" panose="020B0604030504040204" pitchFamily="50" charset="-128"/>
              <a:ea typeface="メイリオ" panose="020B0604030504040204" pitchFamily="50" charset="-128"/>
            </a:endParaRPr>
          </a:p>
          <a:p>
            <a:pPr algn="l"/>
            <a:r>
              <a:rPr lang="ja-JP" altLang="en-US" sz="1400" dirty="0">
                <a:latin typeface="メイリオ" panose="020B0604030504040204" pitchFamily="50" charset="-128"/>
                <a:ea typeface="メイリオ" panose="020B0604030504040204" pitchFamily="50" charset="-128"/>
              </a:rPr>
              <a:t>動画中継</a:t>
            </a:r>
            <a:endParaRPr lang="en-US" altLang="ja-JP" sz="1400" dirty="0">
              <a:latin typeface="メイリオ" panose="020B0604030504040204" pitchFamily="50" charset="-128"/>
              <a:ea typeface="メイリオ" panose="020B0604030504040204" pitchFamily="50" charset="-128"/>
            </a:endParaRPr>
          </a:p>
        </p:txBody>
      </p:sp>
      <p:sp>
        <p:nvSpPr>
          <p:cNvPr id="59" name="稲妻 58"/>
          <p:cNvSpPr/>
          <p:nvPr/>
        </p:nvSpPr>
        <p:spPr bwMode="auto">
          <a:xfrm rot="20494129" flipH="1" flipV="1">
            <a:off x="2863931" y="3525646"/>
            <a:ext cx="2366049" cy="403444"/>
          </a:xfrm>
          <a:prstGeom prst="lightningBolt">
            <a:avLst/>
          </a:prstGeom>
          <a:solidFill>
            <a:srgbClr val="00B0F0">
              <a:alpha val="22000"/>
            </a:srgbClr>
          </a:solidFill>
          <a:ln w="9525">
            <a:noFill/>
            <a:miter lim="800000"/>
            <a:headEnd/>
            <a:tailEnd/>
          </a:ln>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eaLnBrk="1" hangingPunct="1"/>
            <a:endParaRPr kumimoji="1" lang="ja-JP" altLang="en-US" sz="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稲妻 66"/>
          <p:cNvSpPr/>
          <p:nvPr/>
        </p:nvSpPr>
        <p:spPr bwMode="auto">
          <a:xfrm rot="20494129" flipV="1">
            <a:off x="3332410" y="3981203"/>
            <a:ext cx="2154072" cy="475122"/>
          </a:xfrm>
          <a:prstGeom prst="lightningBolt">
            <a:avLst/>
          </a:prstGeom>
          <a:solidFill>
            <a:srgbClr val="00B0F0">
              <a:alpha val="22000"/>
            </a:srgbClr>
          </a:solidFill>
          <a:ln w="9525">
            <a:noFill/>
            <a:miter lim="800000"/>
            <a:headEnd/>
            <a:tailEnd/>
          </a:ln>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eaLnBrk="1" hangingPunct="1"/>
            <a:endParaRPr kumimoji="1" lang="ja-JP" altLang="en-US" sz="6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71" name="グループ化 4"/>
          <p:cNvGrpSpPr>
            <a:grpSpLocks/>
          </p:cNvGrpSpPr>
          <p:nvPr/>
        </p:nvGrpSpPr>
        <p:grpSpPr bwMode="auto">
          <a:xfrm>
            <a:off x="4302981" y="5439431"/>
            <a:ext cx="321082" cy="581857"/>
            <a:chOff x="3018006" y="0"/>
            <a:chExt cx="3107987" cy="6858000"/>
          </a:xfrm>
        </p:grpSpPr>
        <p:pic>
          <p:nvPicPr>
            <p:cNvPr id="72" name="図 1"/>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018006" y="0"/>
              <a:ext cx="31079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図 2"/>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249341" y="950863"/>
              <a:ext cx="2642126" cy="4689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 name="Rectangle 2"/>
          <p:cNvSpPr txBox="1">
            <a:spLocks noChangeArrowheads="1"/>
          </p:cNvSpPr>
          <p:nvPr/>
        </p:nvSpPr>
        <p:spPr bwMode="auto">
          <a:xfrm>
            <a:off x="4404863" y="2185044"/>
            <a:ext cx="951437" cy="346502"/>
          </a:xfrm>
          <a:prstGeom prst="rect">
            <a:avLst/>
          </a:prstGeom>
          <a:noFill/>
          <a:ln>
            <a:noFill/>
          </a:ln>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l"/>
            <a:r>
              <a:rPr lang="en-US" altLang="ja-JP" sz="2000" dirty="0">
                <a:latin typeface="メイリオ" panose="020B0604030504040204" pitchFamily="50" charset="-128"/>
                <a:ea typeface="メイリオ" panose="020B0604030504040204" pitchFamily="50" charset="-128"/>
              </a:rPr>
              <a:t>G</a:t>
            </a:r>
            <a:r>
              <a:rPr lang="ja-JP" altLang="en-US" sz="2000" dirty="0">
                <a:latin typeface="メイリオ" panose="020B0604030504040204" pitchFamily="50" charset="-128"/>
                <a:ea typeface="メイリオ" panose="020B0604030504040204" pitchFamily="50" charset="-128"/>
              </a:rPr>
              <a:t>空間</a:t>
            </a:r>
            <a:endParaRPr lang="en-US" altLang="ja-JP" sz="2000" dirty="0">
              <a:latin typeface="メイリオ" panose="020B0604030504040204" pitchFamily="50" charset="-128"/>
              <a:ea typeface="メイリオ" panose="020B0604030504040204" pitchFamily="50" charset="-128"/>
            </a:endParaRPr>
          </a:p>
        </p:txBody>
      </p:sp>
      <p:sp>
        <p:nvSpPr>
          <p:cNvPr id="79" name="Rectangle 2"/>
          <p:cNvSpPr txBox="1">
            <a:spLocks noChangeArrowheads="1"/>
          </p:cNvSpPr>
          <p:nvPr/>
        </p:nvSpPr>
        <p:spPr bwMode="auto">
          <a:xfrm>
            <a:off x="7678420" y="2096338"/>
            <a:ext cx="910883" cy="340215"/>
          </a:xfrm>
          <a:prstGeom prst="rect">
            <a:avLst/>
          </a:prstGeom>
          <a:noFill/>
          <a:ln>
            <a:noFill/>
          </a:ln>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l"/>
            <a:r>
              <a:rPr lang="ja-JP" altLang="en-US" sz="800" dirty="0">
                <a:latin typeface="メイリオ" panose="020B0604030504040204" pitchFamily="50" charset="-128"/>
                <a:ea typeface="メイリオ" panose="020B0604030504040204" pitchFamily="50" charset="-128"/>
              </a:rPr>
              <a:t>ライブ中継</a:t>
            </a:r>
            <a:endParaRPr lang="en-US" altLang="ja-JP" sz="800" dirty="0">
              <a:latin typeface="メイリオ" panose="020B0604030504040204" pitchFamily="50" charset="-128"/>
              <a:ea typeface="メイリオ" panose="020B0604030504040204" pitchFamily="50" charset="-128"/>
            </a:endParaRPr>
          </a:p>
        </p:txBody>
      </p:sp>
      <p:sp>
        <p:nvSpPr>
          <p:cNvPr id="5" name="右カーブ矢印 4"/>
          <p:cNvSpPr/>
          <p:nvPr/>
        </p:nvSpPr>
        <p:spPr bwMode="auto">
          <a:xfrm rot="6181498">
            <a:off x="4923950" y="3323912"/>
            <a:ext cx="758025" cy="3236334"/>
          </a:xfrm>
          <a:prstGeom prst="curvedRightArrow">
            <a:avLst/>
          </a:prstGeom>
          <a:solidFill>
            <a:srgbClr val="FF0000">
              <a:alpha val="22000"/>
            </a:srgbClr>
          </a:solidFill>
          <a:ln w="9525">
            <a:noFill/>
            <a:miter lim="800000"/>
            <a:headEnd/>
            <a:tailEnd/>
          </a:ln>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eaLnBrk="1" hangingPunct="1"/>
            <a:endParaRPr kumimoji="1" lang="ja-JP" altLang="en-US" sz="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右カーブ矢印 50"/>
          <p:cNvSpPr/>
          <p:nvPr/>
        </p:nvSpPr>
        <p:spPr bwMode="auto">
          <a:xfrm rot="5854624" flipH="1" flipV="1">
            <a:off x="3591804" y="1396300"/>
            <a:ext cx="645328" cy="3460180"/>
          </a:xfrm>
          <a:prstGeom prst="curvedRightArrow">
            <a:avLst/>
          </a:prstGeom>
          <a:solidFill>
            <a:srgbClr val="FF0000">
              <a:alpha val="22000"/>
            </a:srgbClr>
          </a:solidFill>
          <a:ln w="9525">
            <a:noFill/>
            <a:miter lim="800000"/>
            <a:headEnd/>
            <a:tailEnd/>
          </a:ln>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eaLnBrk="1" hangingPunct="1"/>
            <a:endParaRPr kumimoji="1" lang="ja-JP" altLang="en-US" sz="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Rectangle 2"/>
          <p:cNvSpPr txBox="1">
            <a:spLocks noChangeArrowheads="1"/>
          </p:cNvSpPr>
          <p:nvPr/>
        </p:nvSpPr>
        <p:spPr bwMode="auto">
          <a:xfrm>
            <a:off x="3874235" y="3124657"/>
            <a:ext cx="1068903" cy="340215"/>
          </a:xfrm>
          <a:prstGeom prst="rect">
            <a:avLst/>
          </a:prstGeom>
          <a:noFill/>
          <a:ln>
            <a:noFill/>
          </a:ln>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l"/>
            <a:r>
              <a:rPr lang="ja-JP" altLang="en-US" sz="1200" dirty="0">
                <a:latin typeface="メイリオ" panose="020B0604030504040204" pitchFamily="50" charset="-128"/>
                <a:ea typeface="メイリオ" panose="020B0604030504040204" pitchFamily="50" charset="-128"/>
              </a:rPr>
              <a:t>ライブ中継</a:t>
            </a:r>
            <a:endParaRPr lang="en-US" altLang="ja-JP" sz="1200" dirty="0">
              <a:latin typeface="メイリオ" panose="020B0604030504040204" pitchFamily="50" charset="-128"/>
              <a:ea typeface="メイリオ" panose="020B0604030504040204" pitchFamily="50" charset="-128"/>
            </a:endParaRPr>
          </a:p>
        </p:txBody>
      </p:sp>
      <p:sp>
        <p:nvSpPr>
          <p:cNvPr id="53" name="Rectangle 2"/>
          <p:cNvSpPr txBox="1">
            <a:spLocks noChangeArrowheads="1"/>
          </p:cNvSpPr>
          <p:nvPr/>
        </p:nvSpPr>
        <p:spPr bwMode="auto">
          <a:xfrm>
            <a:off x="2325988" y="5325579"/>
            <a:ext cx="1142154" cy="340215"/>
          </a:xfrm>
          <a:prstGeom prst="rect">
            <a:avLst/>
          </a:prstGeom>
          <a:noFill/>
          <a:ln>
            <a:noFill/>
          </a:ln>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l"/>
            <a:r>
              <a:rPr lang="ja-JP" altLang="en-US" sz="800" dirty="0">
                <a:latin typeface="メイリオ" panose="020B0604030504040204" pitchFamily="50" charset="-128"/>
                <a:ea typeface="メイリオ" panose="020B0604030504040204" pitchFamily="50" charset="-128"/>
              </a:rPr>
              <a:t>局所的防災無線</a:t>
            </a:r>
            <a:endParaRPr lang="en-US" altLang="ja-JP" sz="800" dirty="0">
              <a:latin typeface="メイリオ" panose="020B0604030504040204" pitchFamily="50" charset="-128"/>
              <a:ea typeface="メイリオ" panose="020B0604030504040204" pitchFamily="50" charset="-128"/>
            </a:endParaRPr>
          </a:p>
          <a:p>
            <a:pPr algn="l"/>
            <a:r>
              <a:rPr lang="ja-JP" altLang="en-US" sz="800" dirty="0">
                <a:latin typeface="メイリオ" panose="020B0604030504040204" pitchFamily="50" charset="-128"/>
                <a:ea typeface="メイリオ" panose="020B0604030504040204" pitchFamily="50" charset="-128"/>
              </a:rPr>
              <a:t>端末、スピーカー</a:t>
            </a:r>
            <a:endParaRPr lang="en-US" altLang="ja-JP" sz="800" dirty="0">
              <a:latin typeface="メイリオ" panose="020B0604030504040204" pitchFamily="50" charset="-128"/>
              <a:ea typeface="メイリオ" panose="020B0604030504040204" pitchFamily="50" charset="-128"/>
            </a:endParaRPr>
          </a:p>
        </p:txBody>
      </p:sp>
      <p:sp>
        <p:nvSpPr>
          <p:cNvPr id="54" name="Rectangle 2"/>
          <p:cNvSpPr txBox="1">
            <a:spLocks noChangeArrowheads="1"/>
          </p:cNvSpPr>
          <p:nvPr/>
        </p:nvSpPr>
        <p:spPr bwMode="auto">
          <a:xfrm>
            <a:off x="5052507" y="4723549"/>
            <a:ext cx="1024260" cy="441876"/>
          </a:xfrm>
          <a:prstGeom prst="rect">
            <a:avLst/>
          </a:prstGeom>
          <a:noFill/>
          <a:ln>
            <a:noFill/>
          </a:ln>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l"/>
            <a:r>
              <a:rPr lang="ja-JP" altLang="en-US" sz="1050" dirty="0">
                <a:latin typeface="メイリオ" panose="020B0604030504040204" pitchFamily="50" charset="-128"/>
                <a:ea typeface="メイリオ" panose="020B0604030504040204" pitchFamily="50" charset="-128"/>
              </a:rPr>
              <a:t>災害対策本部</a:t>
            </a:r>
            <a:endParaRPr lang="en-US" altLang="ja-JP" sz="1050" dirty="0">
              <a:latin typeface="メイリオ" panose="020B0604030504040204" pitchFamily="50" charset="-128"/>
              <a:ea typeface="メイリオ" panose="020B0604030504040204" pitchFamily="50" charset="-128"/>
            </a:endParaRPr>
          </a:p>
        </p:txBody>
      </p:sp>
      <p:sp>
        <p:nvSpPr>
          <p:cNvPr id="10" name="円/楕円 9"/>
          <p:cNvSpPr/>
          <p:nvPr/>
        </p:nvSpPr>
        <p:spPr bwMode="auto">
          <a:xfrm>
            <a:off x="460371" y="2729926"/>
            <a:ext cx="5806503" cy="3329340"/>
          </a:xfrm>
          <a:prstGeom prst="ellipse">
            <a:avLst/>
          </a:prstGeom>
          <a:solidFill>
            <a:schemeClr val="bg1">
              <a:lumMod val="50000"/>
              <a:alpha val="22000"/>
            </a:schemeClr>
          </a:solidFill>
          <a:ln w="9525">
            <a:noFill/>
            <a:miter lim="800000"/>
            <a:headEnd/>
            <a:tailEnd/>
          </a:ln>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eaLnBrk="1" hangingPunct="1"/>
            <a:endParaRPr kumimoji="1" lang="ja-JP" altLang="en-US" sz="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Rectangle 2"/>
          <p:cNvSpPr txBox="1">
            <a:spLocks noChangeArrowheads="1"/>
          </p:cNvSpPr>
          <p:nvPr/>
        </p:nvSpPr>
        <p:spPr bwMode="auto">
          <a:xfrm>
            <a:off x="2732919" y="2649023"/>
            <a:ext cx="2093964" cy="257927"/>
          </a:xfrm>
          <a:prstGeom prst="rect">
            <a:avLst/>
          </a:prstGeom>
          <a:noFill/>
          <a:ln>
            <a:noFill/>
          </a:ln>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l"/>
            <a:r>
              <a:rPr lang="ja-JP" altLang="en-US" dirty="0">
                <a:latin typeface="メイリオ" panose="020B0604030504040204" pitchFamily="50" charset="-128"/>
                <a:ea typeface="メイリオ" panose="020B0604030504040204" pitchFamily="50" charset="-128"/>
              </a:rPr>
              <a:t>長距離無線</a:t>
            </a:r>
            <a:r>
              <a:rPr lang="en-US" altLang="ja-JP" dirty="0">
                <a:latin typeface="メイリオ" panose="020B0604030504040204" pitchFamily="50" charset="-128"/>
                <a:ea typeface="メイリオ" panose="020B0604030504040204" pitchFamily="50" charset="-128"/>
              </a:rPr>
              <a:t>LAN</a:t>
            </a:r>
            <a:r>
              <a:rPr lang="ja-JP" altLang="en-US" sz="1800" dirty="0">
                <a:latin typeface="メイリオ" panose="020B0604030504040204" pitchFamily="50" charset="-128"/>
                <a:ea typeface="メイリオ" panose="020B0604030504040204" pitchFamily="50" charset="-128"/>
              </a:rPr>
              <a:t>網</a:t>
            </a:r>
            <a:endParaRPr lang="en-US" altLang="ja-JP" sz="1800" dirty="0">
              <a:latin typeface="メイリオ" panose="020B0604030504040204" pitchFamily="50" charset="-128"/>
              <a:ea typeface="メイリオ" panose="020B0604030504040204" pitchFamily="50" charset="-128"/>
            </a:endParaRPr>
          </a:p>
        </p:txBody>
      </p:sp>
      <p:sp>
        <p:nvSpPr>
          <p:cNvPr id="65" name="Rectangle 2"/>
          <p:cNvSpPr txBox="1">
            <a:spLocks noChangeArrowheads="1"/>
          </p:cNvSpPr>
          <p:nvPr/>
        </p:nvSpPr>
        <p:spPr bwMode="auto">
          <a:xfrm>
            <a:off x="3949421" y="5986423"/>
            <a:ext cx="910883" cy="340215"/>
          </a:xfrm>
          <a:prstGeom prst="rect">
            <a:avLst/>
          </a:prstGeom>
          <a:noFill/>
          <a:ln>
            <a:noFill/>
          </a:ln>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l"/>
            <a:r>
              <a:rPr lang="ja-JP" altLang="en-US" sz="800" dirty="0">
                <a:latin typeface="メイリオ" panose="020B0604030504040204" pitchFamily="50" charset="-128"/>
                <a:ea typeface="メイリオ" panose="020B0604030504040204" pitchFamily="50" charset="-128"/>
              </a:rPr>
              <a:t>スマフォにプッシュ配信</a:t>
            </a:r>
            <a:endParaRPr lang="en-US" altLang="ja-JP" sz="800" dirty="0">
              <a:latin typeface="メイリオ" panose="020B0604030504040204" pitchFamily="50" charset="-128"/>
              <a:ea typeface="メイリオ" panose="020B0604030504040204" pitchFamily="50" charset="-128"/>
            </a:endParaRPr>
          </a:p>
        </p:txBody>
      </p:sp>
      <p:sp>
        <p:nvSpPr>
          <p:cNvPr id="66" name="Rectangle 2"/>
          <p:cNvSpPr txBox="1">
            <a:spLocks noChangeArrowheads="1"/>
          </p:cNvSpPr>
          <p:nvPr/>
        </p:nvSpPr>
        <p:spPr bwMode="auto">
          <a:xfrm>
            <a:off x="6837053" y="6059266"/>
            <a:ext cx="910883" cy="340215"/>
          </a:xfrm>
          <a:prstGeom prst="rect">
            <a:avLst/>
          </a:prstGeom>
          <a:noFill/>
          <a:ln>
            <a:noFill/>
          </a:ln>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l"/>
            <a:r>
              <a:rPr lang="ja-JP" altLang="en-US" sz="800" dirty="0">
                <a:latin typeface="メイリオ" panose="020B0604030504040204" pitchFamily="50" charset="-128"/>
                <a:ea typeface="メイリオ" panose="020B0604030504040204" pitchFamily="50" charset="-128"/>
              </a:rPr>
              <a:t>局所的防災無線</a:t>
            </a:r>
            <a:endParaRPr lang="en-US" altLang="ja-JP" sz="800" dirty="0">
              <a:latin typeface="メイリオ" panose="020B0604030504040204" pitchFamily="50" charset="-128"/>
              <a:ea typeface="メイリオ" panose="020B0604030504040204" pitchFamily="50" charset="-128"/>
            </a:endParaRPr>
          </a:p>
          <a:p>
            <a:pPr algn="l"/>
            <a:r>
              <a:rPr lang="ja-JP" altLang="en-US" sz="800" dirty="0">
                <a:latin typeface="メイリオ" panose="020B0604030504040204" pitchFamily="50" charset="-128"/>
                <a:ea typeface="メイリオ" panose="020B0604030504040204" pitchFamily="50" charset="-128"/>
              </a:rPr>
              <a:t>送信卓</a:t>
            </a:r>
            <a:endParaRPr lang="en-US" altLang="ja-JP" sz="800" dirty="0">
              <a:latin typeface="メイリオ" panose="020B0604030504040204" pitchFamily="50" charset="-128"/>
              <a:ea typeface="メイリオ" panose="020B0604030504040204" pitchFamily="50" charset="-128"/>
            </a:endParaRPr>
          </a:p>
        </p:txBody>
      </p:sp>
      <p:sp>
        <p:nvSpPr>
          <p:cNvPr id="69" name="Rectangle 2"/>
          <p:cNvSpPr txBox="1">
            <a:spLocks noChangeArrowheads="1"/>
          </p:cNvSpPr>
          <p:nvPr/>
        </p:nvSpPr>
        <p:spPr bwMode="auto">
          <a:xfrm>
            <a:off x="5930695" y="5063707"/>
            <a:ext cx="910883" cy="340215"/>
          </a:xfrm>
          <a:prstGeom prst="rect">
            <a:avLst/>
          </a:prstGeom>
          <a:noFill/>
          <a:ln>
            <a:noFill/>
          </a:ln>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l"/>
            <a:r>
              <a:rPr lang="ja-JP" altLang="en-US" sz="1400" dirty="0">
                <a:latin typeface="メイリオ" panose="020B0604030504040204" pitchFamily="50" charset="-128"/>
                <a:ea typeface="メイリオ" panose="020B0604030504040204" pitchFamily="50" charset="-128"/>
              </a:rPr>
              <a:t>避難指示</a:t>
            </a:r>
            <a:endParaRPr lang="en-US" altLang="ja-JP" sz="1400" dirty="0">
              <a:latin typeface="メイリオ" panose="020B0604030504040204" pitchFamily="50" charset="-128"/>
              <a:ea typeface="メイリオ" panose="020B0604030504040204" pitchFamily="50" charset="-128"/>
            </a:endParaRPr>
          </a:p>
        </p:txBody>
      </p:sp>
      <p:pic>
        <p:nvPicPr>
          <p:cNvPr id="70" name="図 6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710709" y="5931704"/>
            <a:ext cx="726806" cy="493622"/>
          </a:xfrm>
          <a:prstGeom prst="rect">
            <a:avLst/>
          </a:prstGeom>
        </p:spPr>
      </p:pic>
      <p:sp>
        <p:nvSpPr>
          <p:cNvPr id="80" name="Rectangle 2"/>
          <p:cNvSpPr txBox="1">
            <a:spLocks noChangeArrowheads="1"/>
          </p:cNvSpPr>
          <p:nvPr/>
        </p:nvSpPr>
        <p:spPr bwMode="auto">
          <a:xfrm>
            <a:off x="2633418" y="6352827"/>
            <a:ext cx="910883" cy="340215"/>
          </a:xfrm>
          <a:prstGeom prst="rect">
            <a:avLst/>
          </a:prstGeom>
          <a:noFill/>
          <a:ln>
            <a:noFill/>
          </a:ln>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l"/>
            <a:r>
              <a:rPr lang="ja-JP" altLang="en-US" sz="800" dirty="0">
                <a:latin typeface="メイリオ" panose="020B0604030504040204" pitchFamily="50" charset="-128"/>
                <a:ea typeface="メイリオ" panose="020B0604030504040204" pitchFamily="50" charset="-128"/>
              </a:rPr>
              <a:t>被災者</a:t>
            </a:r>
            <a:endParaRPr lang="en-US" altLang="ja-JP" sz="800" dirty="0">
              <a:latin typeface="メイリオ" panose="020B0604030504040204" pitchFamily="50" charset="-128"/>
              <a:ea typeface="メイリオ" panose="020B0604030504040204" pitchFamily="50" charset="-128"/>
            </a:endParaRPr>
          </a:p>
        </p:txBody>
      </p:sp>
      <p:sp>
        <p:nvSpPr>
          <p:cNvPr id="81" name="Rectangle 2"/>
          <p:cNvSpPr txBox="1">
            <a:spLocks noChangeArrowheads="1"/>
          </p:cNvSpPr>
          <p:nvPr/>
        </p:nvSpPr>
        <p:spPr bwMode="auto">
          <a:xfrm>
            <a:off x="4850741" y="6377635"/>
            <a:ext cx="910883" cy="340215"/>
          </a:xfrm>
          <a:prstGeom prst="rect">
            <a:avLst/>
          </a:prstGeom>
          <a:noFill/>
          <a:ln>
            <a:noFill/>
          </a:ln>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l"/>
            <a:r>
              <a:rPr lang="ja-JP" altLang="en-US" sz="800" dirty="0">
                <a:latin typeface="メイリオ" panose="020B0604030504040204" pitchFamily="50" charset="-128"/>
                <a:ea typeface="メイリオ" panose="020B0604030504040204" pitchFamily="50" charset="-128"/>
              </a:rPr>
              <a:t>被災者</a:t>
            </a:r>
            <a:endParaRPr lang="en-US" altLang="ja-JP" sz="800" dirty="0">
              <a:latin typeface="メイリオ" panose="020B0604030504040204" pitchFamily="50" charset="-128"/>
              <a:ea typeface="メイリオ" panose="020B0604030504040204" pitchFamily="50" charset="-128"/>
            </a:endParaRPr>
          </a:p>
        </p:txBody>
      </p:sp>
      <p:sp>
        <p:nvSpPr>
          <p:cNvPr id="82" name="Rectangle 2"/>
          <p:cNvSpPr txBox="1">
            <a:spLocks noChangeArrowheads="1"/>
          </p:cNvSpPr>
          <p:nvPr/>
        </p:nvSpPr>
        <p:spPr bwMode="auto">
          <a:xfrm>
            <a:off x="384673" y="1865616"/>
            <a:ext cx="1170234" cy="486399"/>
          </a:xfrm>
          <a:prstGeom prst="rect">
            <a:avLst/>
          </a:prstGeom>
          <a:noFill/>
          <a:ln>
            <a:noFill/>
          </a:ln>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l"/>
            <a:r>
              <a:rPr lang="ja-JP" altLang="en-US" sz="1200" dirty="0">
                <a:latin typeface="メイリオ" panose="020B0604030504040204" pitchFamily="50" charset="-128"/>
                <a:ea typeface="メイリオ" panose="020B0604030504040204" pitchFamily="50" charset="-128"/>
              </a:rPr>
              <a:t>有線ドローン</a:t>
            </a:r>
            <a:endParaRPr lang="en-US" altLang="ja-JP" sz="1200" dirty="0">
              <a:latin typeface="メイリオ" panose="020B0604030504040204" pitchFamily="50" charset="-128"/>
              <a:ea typeface="メイリオ" panose="020B0604030504040204" pitchFamily="50" charset="-128"/>
            </a:endParaRPr>
          </a:p>
        </p:txBody>
      </p:sp>
      <p:cxnSp>
        <p:nvCxnSpPr>
          <p:cNvPr id="84" name="直線矢印コネクタ 83"/>
          <p:cNvCxnSpPr/>
          <p:nvPr/>
        </p:nvCxnSpPr>
        <p:spPr bwMode="auto">
          <a:xfrm>
            <a:off x="3797791" y="5495385"/>
            <a:ext cx="523896" cy="93204"/>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pic>
        <p:nvPicPr>
          <p:cNvPr id="6" name="図 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943138" y="3575972"/>
            <a:ext cx="1320688" cy="1320688"/>
          </a:xfrm>
          <a:prstGeom prst="rect">
            <a:avLst/>
          </a:prstGeom>
        </p:spPr>
      </p:pic>
      <p:pic>
        <p:nvPicPr>
          <p:cNvPr id="9" name="図 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30653" y="3827110"/>
            <a:ext cx="643933" cy="565603"/>
          </a:xfrm>
          <a:prstGeom prst="rect">
            <a:avLst/>
          </a:prstGeom>
        </p:spPr>
      </p:pic>
      <p:pic>
        <p:nvPicPr>
          <p:cNvPr id="64" name="図 6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39879" y="3387091"/>
            <a:ext cx="603534" cy="530118"/>
          </a:xfrm>
          <a:prstGeom prst="rect">
            <a:avLst/>
          </a:prstGeom>
        </p:spPr>
      </p:pic>
      <p:pic>
        <p:nvPicPr>
          <p:cNvPr id="77" name="図 7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533662" y="5881443"/>
            <a:ext cx="726806" cy="493622"/>
          </a:xfrm>
          <a:prstGeom prst="rect">
            <a:avLst/>
          </a:prstGeom>
        </p:spPr>
      </p:pic>
      <p:grpSp>
        <p:nvGrpSpPr>
          <p:cNvPr id="11" name="グループ化 10"/>
          <p:cNvGrpSpPr/>
          <p:nvPr/>
        </p:nvGrpSpPr>
        <p:grpSpPr>
          <a:xfrm>
            <a:off x="1630043" y="5195940"/>
            <a:ext cx="228156" cy="351295"/>
            <a:chOff x="645695" y="6088699"/>
            <a:chExt cx="228156" cy="351295"/>
          </a:xfrm>
        </p:grpSpPr>
        <p:grpSp>
          <p:nvGrpSpPr>
            <p:cNvPr id="86" name="グループ化 4"/>
            <p:cNvGrpSpPr>
              <a:grpSpLocks/>
            </p:cNvGrpSpPr>
            <p:nvPr/>
          </p:nvGrpSpPr>
          <p:grpSpPr bwMode="auto">
            <a:xfrm>
              <a:off x="645695" y="6088699"/>
              <a:ext cx="228156" cy="351295"/>
              <a:chOff x="3018006" y="0"/>
              <a:chExt cx="3107987" cy="6858000"/>
            </a:xfrm>
          </p:grpSpPr>
          <p:pic>
            <p:nvPicPr>
              <p:cNvPr id="87" name="図 1"/>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018006" y="0"/>
                <a:ext cx="31079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図 2"/>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249341" y="950863"/>
                <a:ext cx="2642126" cy="4689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9" name="図 88"/>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67020" y="6183682"/>
              <a:ext cx="176247" cy="154808"/>
            </a:xfrm>
            <a:prstGeom prst="rect">
              <a:avLst/>
            </a:prstGeom>
          </p:spPr>
        </p:pic>
      </p:grpSp>
      <p:sp>
        <p:nvSpPr>
          <p:cNvPr id="90" name="右カーブ矢印 89"/>
          <p:cNvSpPr/>
          <p:nvPr/>
        </p:nvSpPr>
        <p:spPr bwMode="auto">
          <a:xfrm rot="11301601" flipV="1">
            <a:off x="1934410" y="2649201"/>
            <a:ext cx="356769" cy="2568607"/>
          </a:xfrm>
          <a:prstGeom prst="curvedRightArrow">
            <a:avLst/>
          </a:prstGeom>
          <a:solidFill>
            <a:srgbClr val="FF0000">
              <a:alpha val="22000"/>
            </a:srgbClr>
          </a:solidFill>
          <a:ln w="9525">
            <a:noFill/>
            <a:miter lim="800000"/>
            <a:headEnd/>
            <a:tailEnd/>
          </a:ln>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eaLnBrk="1" hangingPunct="1"/>
            <a:endParaRPr kumimoji="1" lang="ja-JP" altLang="en-US" sz="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1" name="Rectangle 2"/>
          <p:cNvSpPr txBox="1">
            <a:spLocks noChangeArrowheads="1"/>
          </p:cNvSpPr>
          <p:nvPr/>
        </p:nvSpPr>
        <p:spPr bwMode="auto">
          <a:xfrm>
            <a:off x="1630043" y="4682472"/>
            <a:ext cx="1068903" cy="340215"/>
          </a:xfrm>
          <a:prstGeom prst="rect">
            <a:avLst/>
          </a:prstGeom>
          <a:noFill/>
          <a:ln>
            <a:noFill/>
          </a:ln>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l"/>
            <a:r>
              <a:rPr lang="ja-JP" altLang="en-US" sz="1050" dirty="0">
                <a:latin typeface="メイリオ" panose="020B0604030504040204" pitchFamily="50" charset="-128"/>
                <a:ea typeface="メイリオ" panose="020B0604030504040204" pitchFamily="50" charset="-128"/>
              </a:rPr>
              <a:t>画像モニタ</a:t>
            </a:r>
            <a:endParaRPr lang="en-US" altLang="ja-JP" sz="1050" dirty="0">
              <a:latin typeface="メイリオ" panose="020B0604030504040204" pitchFamily="50" charset="-128"/>
              <a:ea typeface="メイリオ" panose="020B0604030504040204" pitchFamily="50" charset="-128"/>
            </a:endParaRPr>
          </a:p>
        </p:txBody>
      </p:sp>
      <p:sp>
        <p:nvSpPr>
          <p:cNvPr id="92" name="Rectangle 2"/>
          <p:cNvSpPr txBox="1">
            <a:spLocks noChangeArrowheads="1"/>
          </p:cNvSpPr>
          <p:nvPr/>
        </p:nvSpPr>
        <p:spPr bwMode="auto">
          <a:xfrm>
            <a:off x="811433" y="5672778"/>
            <a:ext cx="910883" cy="340215"/>
          </a:xfrm>
          <a:prstGeom prst="rect">
            <a:avLst/>
          </a:prstGeom>
          <a:noFill/>
          <a:ln>
            <a:noFill/>
          </a:ln>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l"/>
            <a:r>
              <a:rPr lang="ja-JP" altLang="en-US" sz="800" dirty="0">
                <a:latin typeface="メイリオ" panose="020B0604030504040204" pitchFamily="50" charset="-128"/>
                <a:ea typeface="メイリオ" panose="020B0604030504040204" pitchFamily="50" charset="-128"/>
              </a:rPr>
              <a:t>現地消防隊員</a:t>
            </a:r>
            <a:endParaRPr lang="en-US" altLang="ja-JP" sz="800" dirty="0">
              <a:latin typeface="メイリオ" panose="020B0604030504040204" pitchFamily="50" charset="-128"/>
              <a:ea typeface="メイリオ" panose="020B0604030504040204" pitchFamily="50" charset="-128"/>
            </a:endParaRPr>
          </a:p>
        </p:txBody>
      </p:sp>
      <p:sp>
        <p:nvSpPr>
          <p:cNvPr id="74" name="Rectangle 2"/>
          <p:cNvSpPr txBox="1">
            <a:spLocks noChangeArrowheads="1"/>
          </p:cNvSpPr>
          <p:nvPr/>
        </p:nvSpPr>
        <p:spPr bwMode="auto">
          <a:xfrm>
            <a:off x="876901" y="5199369"/>
            <a:ext cx="910883" cy="340215"/>
          </a:xfrm>
          <a:prstGeom prst="rect">
            <a:avLst/>
          </a:prstGeom>
          <a:noFill/>
          <a:ln>
            <a:noFill/>
          </a:ln>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l"/>
            <a:r>
              <a:rPr lang="ja-JP" altLang="en-US" sz="800" dirty="0">
                <a:latin typeface="メイリオ" panose="020B0604030504040204" pitchFamily="50" charset="-128"/>
                <a:ea typeface="メイリオ" panose="020B0604030504040204" pitchFamily="50" charset="-128"/>
              </a:rPr>
              <a:t>ウエアラブル</a:t>
            </a:r>
            <a:endParaRPr lang="en-US" altLang="ja-JP" sz="800" dirty="0">
              <a:latin typeface="メイリオ" panose="020B0604030504040204" pitchFamily="50" charset="-128"/>
              <a:ea typeface="メイリオ" panose="020B0604030504040204" pitchFamily="50" charset="-128"/>
            </a:endParaRPr>
          </a:p>
          <a:p>
            <a:pPr algn="l"/>
            <a:r>
              <a:rPr lang="ja-JP" altLang="en-US" sz="800" dirty="0">
                <a:latin typeface="メイリオ" panose="020B0604030504040204" pitchFamily="50" charset="-128"/>
                <a:ea typeface="メイリオ" panose="020B0604030504040204" pitchFamily="50" charset="-128"/>
              </a:rPr>
              <a:t>端末</a:t>
            </a:r>
            <a:endParaRPr lang="en-US" altLang="ja-JP" sz="800" dirty="0">
              <a:latin typeface="メイリオ" panose="020B0604030504040204" pitchFamily="50" charset="-128"/>
              <a:ea typeface="メイリオ" panose="020B0604030504040204" pitchFamily="50" charset="-128"/>
            </a:endParaRPr>
          </a:p>
        </p:txBody>
      </p:sp>
      <p:pic>
        <p:nvPicPr>
          <p:cNvPr id="75" name="Picture 15"/>
          <p:cNvPicPr>
            <a:picLocks noChangeAspect="1"/>
          </p:cNvPicPr>
          <p:nvPr/>
        </p:nvPicPr>
        <p:blipFill>
          <a:blip r:embed="rId24" cstate="email">
            <a:clrChange>
              <a:clrFrom>
                <a:srgbClr val="FFFFFF"/>
              </a:clrFrom>
              <a:clrTo>
                <a:srgbClr val="FFFFFF">
                  <a:alpha val="0"/>
                </a:srgbClr>
              </a:clrTo>
            </a:clrChange>
            <a:extLst>
              <a:ext uri="{BEBA8EAE-BF5A-486C-A8C5-ECC9F3942E4B}">
                <a14:imgProps xmlns:a14="http://schemas.microsoft.com/office/drawing/2010/main">
                  <a14:imgLayer r:embed="rId25">
                    <a14:imgEffect>
                      <a14:sharpenSoften amount="50000"/>
                    </a14:imgEffect>
                    <a14:imgEffect>
                      <a14:brightnessContrast bright="11000"/>
                    </a14:imgEffect>
                  </a14:imgLayer>
                </a14:imgProps>
              </a:ext>
              <a:ext uri="{28A0092B-C50C-407E-A947-70E740481C1C}">
                <a14:useLocalDpi xmlns:a14="http://schemas.microsoft.com/office/drawing/2010/main"/>
              </a:ext>
            </a:extLst>
          </a:blip>
          <a:stretch>
            <a:fillRect/>
          </a:stretch>
        </p:blipFill>
        <p:spPr>
          <a:xfrm>
            <a:off x="1461583" y="1758491"/>
            <a:ext cx="1215022" cy="874928"/>
          </a:xfrm>
          <a:prstGeom prst="rect">
            <a:avLst/>
          </a:prstGeom>
        </p:spPr>
      </p:pic>
    </p:spTree>
    <p:extLst>
      <p:ext uri="{BB962C8B-B14F-4D97-AF65-F5344CB8AC3E}">
        <p14:creationId xmlns:p14="http://schemas.microsoft.com/office/powerpoint/2010/main" val="2315369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37190" y="1772816"/>
            <a:ext cx="8229600" cy="4876800"/>
          </a:xfrm>
        </p:spPr>
        <p:txBody>
          <a:bodyPr>
            <a:normAutofit fontScale="92500" lnSpcReduction="20000"/>
          </a:bodyPr>
          <a:lstStyle/>
          <a:p>
            <a:endParaRPr kumimoji="1" lang="en-US" altLang="ja-JP" dirty="0"/>
          </a:p>
          <a:p>
            <a:endParaRPr lang="en-US" altLang="ja-JP" dirty="0"/>
          </a:p>
          <a:p>
            <a:pPr marL="0" indent="0">
              <a:buNone/>
            </a:pPr>
            <a:endParaRPr lang="en-US" altLang="ja-JP" dirty="0"/>
          </a:p>
          <a:p>
            <a:pPr marL="0" indent="0" algn="ctr">
              <a:buNone/>
            </a:pPr>
            <a:r>
              <a:rPr lang="ja-JP" altLang="en-US" dirty="0"/>
              <a:t>ご清聴ありがとう御座いました</a:t>
            </a:r>
            <a:endParaRPr lang="en-US" altLang="ja-JP" dirty="0"/>
          </a:p>
          <a:p>
            <a:pPr>
              <a:tabLst>
                <a:tab pos="3676650" algn="l"/>
              </a:tabLst>
            </a:pPr>
            <a:endParaRPr kumimoji="1" lang="en-US" altLang="ja-JP" dirty="0"/>
          </a:p>
          <a:p>
            <a:endParaRPr lang="en-US" altLang="ja-JP" dirty="0"/>
          </a:p>
          <a:p>
            <a:pPr marL="274320" lvl="1" indent="0" algn="ctr">
              <a:buNone/>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おかげさまで、理経は創立</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60</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周年を迎えました。</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274320" lvl="1" indent="0" algn="ctr">
              <a:buNone/>
            </a:pP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tabLst>
                <a:tab pos="3590925" algn="l"/>
              </a:tabLst>
            </a:pPr>
            <a:endParaRPr kumimoji="1" lang="en-US" altLang="ja-JP" dirty="0"/>
          </a:p>
          <a:p>
            <a:pPr marL="274320" lvl="1" indent="0" algn="ctr">
              <a:buNone/>
              <a:tabLst>
                <a:tab pos="2600325" algn="l"/>
              </a:tabLst>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株式会社　理経</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274320" lvl="1" indent="0" algn="ctr">
              <a:buNone/>
              <a:tabLst>
                <a:tab pos="2600325" algn="l"/>
              </a:tabLst>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防災情報システム</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部</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274320" lvl="1" indent="0" algn="ctr">
              <a:buNone/>
              <a:tabLst>
                <a:tab pos="2600325" algn="l"/>
              </a:tabLst>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(03)-</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3345-2478</a:t>
            </a:r>
          </a:p>
          <a:p>
            <a:pPr marL="274320" lvl="1" indent="0" algn="ctr">
              <a:buNone/>
              <a:tabLst>
                <a:tab pos="2600325" algn="l"/>
              </a:tabLst>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dtg@rikei.co.jp</a:t>
            </a:r>
          </a:p>
          <a:p>
            <a:pPr marL="274320" lvl="1" indent="0" algn="ctr">
              <a:buNone/>
              <a:tabLst>
                <a:tab pos="2600325" algn="l"/>
              </a:tabLst>
            </a:pP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274320" lvl="1" indent="0" algn="ctr">
              <a:buNone/>
              <a:tabLst>
                <a:tab pos="2600325" algn="l"/>
              </a:tabLst>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hlinkClick r:id="rId2"/>
              </a:rPr>
              <a:t>https://www.rikei.co.jp</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274320" lvl="1" indent="0" algn="ctr">
              <a:buNone/>
            </a:pP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タイトル 1"/>
          <p:cNvSpPr txBox="1">
            <a:spLocks/>
          </p:cNvSpPr>
          <p:nvPr/>
        </p:nvSpPr>
        <p:spPr>
          <a:xfrm>
            <a:off x="1475656" y="1556792"/>
            <a:ext cx="7344816" cy="765151"/>
          </a:xfrm>
          <a:prstGeom prst="rect">
            <a:avLst/>
          </a:prstGeom>
        </p:spPr>
        <p:txBody>
          <a:bodyPr vert="horz" lIns="91440" tIns="45720" rIns="91440" bIns="45720" rtlCol="0" anchor="b">
            <a:noAutofit/>
          </a:bodyPr>
          <a:lstStyle>
            <a:lvl1pPr algn="l" defTabSz="914400" rtl="0" eaLnBrk="1" latinLnBrk="0" hangingPunct="1">
              <a:spcBef>
                <a:spcPct val="0"/>
              </a:spcBef>
              <a:buNone/>
              <a:defRPr kumimoji="1" sz="5400" kern="1200" cap="all" spc="-100" baseline="0">
                <a:solidFill>
                  <a:schemeClr val="tx2"/>
                </a:solidFill>
                <a:latin typeface="+mj-lt"/>
                <a:ea typeface="+mj-ea"/>
                <a:cs typeface="+mj-cs"/>
              </a:defRPr>
            </a:lvl1pPr>
          </a:lstStyle>
          <a:p>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自社開発の純国産技術を世界へ</a:t>
            </a:r>
          </a:p>
        </p:txBody>
      </p:sp>
    </p:spTree>
    <p:extLst>
      <p:ext uri="{BB962C8B-B14F-4D97-AF65-F5344CB8AC3E}">
        <p14:creationId xmlns:p14="http://schemas.microsoft.com/office/powerpoint/2010/main" val="15076815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472</TotalTime>
  <Words>220</Words>
  <Application>Microsoft Office PowerPoint</Application>
  <PresentationFormat>画面に合わせる (4:3)</PresentationFormat>
  <Paragraphs>84</Paragraphs>
  <Slides>6</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6</vt:i4>
      </vt:variant>
    </vt:vector>
  </HeadingPairs>
  <TitlesOfParts>
    <vt:vector size="15" baseType="lpstr">
      <vt:lpstr>ＭＳ Ｐゴシック</vt:lpstr>
      <vt:lpstr>Noto Sans CJK JP Bold</vt:lpstr>
      <vt:lpstr>メイリオ</vt:lpstr>
      <vt:lpstr>游ゴシック</vt:lpstr>
      <vt:lpstr>Arial</vt:lpstr>
      <vt:lpstr>Century</vt:lpstr>
      <vt:lpstr>Times New Roman</vt:lpstr>
      <vt:lpstr>Wingdings</vt:lpstr>
      <vt:lpstr>クラリティ</vt:lpstr>
      <vt:lpstr>防災情報システム戦略</vt:lpstr>
      <vt:lpstr>理経の防災情報システムへの取り組み</vt:lpstr>
      <vt:lpstr>避難者顔照合システム概要</vt:lpstr>
      <vt:lpstr>顔認証による避難者照会</vt:lpstr>
      <vt:lpstr>PowerPoint プレゼンテーション</vt:lpstr>
      <vt:lpstr>PowerPoint プレゼンテーション</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避難所管理システム</dc:title>
  <dc:creator>yiwase</dc:creator>
  <cp:lastModifiedBy>kotani</cp:lastModifiedBy>
  <cp:revision>82</cp:revision>
  <cp:lastPrinted>2017-07-24T03:00:45Z</cp:lastPrinted>
  <dcterms:created xsi:type="dcterms:W3CDTF">2017-07-21T05:37:10Z</dcterms:created>
  <dcterms:modified xsi:type="dcterms:W3CDTF">2018-01-31T00:50:54Z</dcterms:modified>
</cp:coreProperties>
</file>