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7"/>
  </p:notesMasterIdLst>
  <p:handoutMasterIdLst>
    <p:handoutMasterId r:id="rId18"/>
  </p:handoutMasterIdLst>
  <p:sldIdLst>
    <p:sldId id="650" r:id="rId3"/>
    <p:sldId id="674" r:id="rId4"/>
    <p:sldId id="684" r:id="rId5"/>
    <p:sldId id="685" r:id="rId6"/>
    <p:sldId id="686" r:id="rId7"/>
    <p:sldId id="605" r:id="rId8"/>
    <p:sldId id="607" r:id="rId9"/>
    <p:sldId id="675" r:id="rId10"/>
    <p:sldId id="687" r:id="rId11"/>
    <p:sldId id="688" r:id="rId12"/>
    <p:sldId id="679" r:id="rId13"/>
    <p:sldId id="680" r:id="rId14"/>
    <p:sldId id="647" r:id="rId15"/>
    <p:sldId id="682" r:id="rId16"/>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nishiguchi351" initials="n"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6"/>
    <a:srgbClr val="049277"/>
    <a:srgbClr val="05AC8C"/>
    <a:srgbClr val="03715C"/>
    <a:srgbClr val="0091C4"/>
    <a:srgbClr val="0065B0"/>
    <a:srgbClr val="FAC9A0"/>
    <a:srgbClr val="FDEADA"/>
    <a:srgbClr val="BAE18F"/>
    <a:srgbClr val="CCE9AD"/>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84164" autoAdjust="0"/>
  </p:normalViewPr>
  <p:slideViewPr>
    <p:cSldViewPr>
      <p:cViewPr varScale="1">
        <p:scale>
          <a:sx n="78" d="100"/>
          <a:sy n="78" d="100"/>
        </p:scale>
        <p:origin x="883" y="7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621" cy="493237"/>
          </a:xfrm>
          <a:prstGeom prst="rect">
            <a:avLst/>
          </a:prstGeom>
        </p:spPr>
        <p:txBody>
          <a:bodyPr vert="horz" lIns="90644" tIns="45322" rIns="90644" bIns="453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572" y="0"/>
            <a:ext cx="2918621" cy="493237"/>
          </a:xfrm>
          <a:prstGeom prst="rect">
            <a:avLst/>
          </a:prstGeom>
        </p:spPr>
        <p:txBody>
          <a:bodyPr vert="horz" lIns="90644" tIns="45322" rIns="90644" bIns="45322" rtlCol="0"/>
          <a:lstStyle>
            <a:lvl1pPr algn="r">
              <a:defRPr sz="1200"/>
            </a:lvl1pPr>
          </a:lstStyle>
          <a:p>
            <a:fld id="{28B95021-33D6-4DC8-AD23-4712D2060564}" type="datetimeFigureOut">
              <a:rPr kumimoji="1" lang="ja-JP" altLang="en-US" smtClean="0"/>
              <a:t>2018/2/9</a:t>
            </a:fld>
            <a:endParaRPr kumimoji="1" lang="ja-JP" altLang="en-US"/>
          </a:p>
        </p:txBody>
      </p:sp>
      <p:sp>
        <p:nvSpPr>
          <p:cNvPr id="4" name="フッター プレースホルダー 3"/>
          <p:cNvSpPr>
            <a:spLocks noGrp="1"/>
          </p:cNvSpPr>
          <p:nvPr>
            <p:ph type="ftr" sz="quarter" idx="2"/>
          </p:nvPr>
        </p:nvSpPr>
        <p:spPr>
          <a:xfrm>
            <a:off x="1" y="9371501"/>
            <a:ext cx="2918621" cy="493236"/>
          </a:xfrm>
          <a:prstGeom prst="rect">
            <a:avLst/>
          </a:prstGeom>
        </p:spPr>
        <p:txBody>
          <a:bodyPr vert="horz" lIns="90644" tIns="45322" rIns="90644" bIns="453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572" y="9371501"/>
            <a:ext cx="2918621" cy="493236"/>
          </a:xfrm>
          <a:prstGeom prst="rect">
            <a:avLst/>
          </a:prstGeom>
        </p:spPr>
        <p:txBody>
          <a:bodyPr vert="horz" lIns="90644" tIns="45322" rIns="90644" bIns="45322" rtlCol="0" anchor="b"/>
          <a:lstStyle>
            <a:lvl1pPr algn="r">
              <a:defRPr sz="1200"/>
            </a:lvl1pPr>
          </a:lstStyle>
          <a:p>
            <a:fld id="{437F9C0C-9EEE-4A8A-AE0F-144A93D12F57}" type="slidenum">
              <a:rPr kumimoji="1" lang="ja-JP" altLang="en-US" smtClean="0"/>
              <a:t>‹#›</a:t>
            </a:fld>
            <a:endParaRPr kumimoji="1" lang="ja-JP" altLang="en-US"/>
          </a:p>
        </p:txBody>
      </p:sp>
    </p:spTree>
    <p:extLst>
      <p:ext uri="{BB962C8B-B14F-4D97-AF65-F5344CB8AC3E}">
        <p14:creationId xmlns:p14="http://schemas.microsoft.com/office/powerpoint/2010/main" val="1120203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9413" cy="493554"/>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1"/>
            <a:ext cx="2919412" cy="493554"/>
          </a:xfrm>
          <a:prstGeom prst="rect">
            <a:avLst/>
          </a:prstGeom>
        </p:spPr>
        <p:txBody>
          <a:bodyPr vert="horz" lIns="91409" tIns="45705" rIns="91409" bIns="45705" rtlCol="0"/>
          <a:lstStyle>
            <a:lvl1pPr algn="r">
              <a:defRPr sz="1200"/>
            </a:lvl1pPr>
          </a:lstStyle>
          <a:p>
            <a:fld id="{A347010F-7620-49B1-9EDF-7CE3F847471C}" type="datetimeFigureOut">
              <a:rPr kumimoji="1" lang="ja-JP" altLang="en-US" smtClean="0"/>
              <a:pPr/>
              <a:t>2018/2/9</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ー 4"/>
          <p:cNvSpPr>
            <a:spLocks noGrp="1"/>
          </p:cNvSpPr>
          <p:nvPr>
            <p:ph type="body" sz="quarter" idx="3"/>
          </p:nvPr>
        </p:nvSpPr>
        <p:spPr>
          <a:xfrm>
            <a:off x="673101" y="4686381"/>
            <a:ext cx="5389563" cy="4440396"/>
          </a:xfrm>
          <a:prstGeom prst="rect">
            <a:avLst/>
          </a:prstGeom>
        </p:spPr>
        <p:txBody>
          <a:bodyPr vert="horz" lIns="91409" tIns="45705" rIns="91409" bIns="4570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174"/>
            <a:ext cx="2919413" cy="493553"/>
          </a:xfrm>
          <a:prstGeom prst="rect">
            <a:avLst/>
          </a:prstGeom>
        </p:spPr>
        <p:txBody>
          <a:bodyPr vert="horz" lIns="91409" tIns="45705" rIns="91409" bIns="4570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174"/>
            <a:ext cx="2919412" cy="493553"/>
          </a:xfrm>
          <a:prstGeom prst="rect">
            <a:avLst/>
          </a:prstGeom>
        </p:spPr>
        <p:txBody>
          <a:bodyPr vert="horz" lIns="91409" tIns="45705" rIns="91409" bIns="45705" rtlCol="0" anchor="b"/>
          <a:lstStyle>
            <a:lvl1pPr algn="r">
              <a:defRPr sz="1200"/>
            </a:lvl1pPr>
          </a:lstStyle>
          <a:p>
            <a:fld id="{8619E700-DBA9-437C-8655-FDD42A1C31F9}" type="slidenum">
              <a:rPr kumimoji="1" lang="ja-JP" altLang="en-US" smtClean="0"/>
              <a:pPr/>
              <a:t>‹#›</a:t>
            </a:fld>
            <a:endParaRPr kumimoji="1" lang="ja-JP" altLang="en-US"/>
          </a:p>
        </p:txBody>
      </p:sp>
    </p:spTree>
    <p:extLst>
      <p:ext uri="{BB962C8B-B14F-4D97-AF65-F5344CB8AC3E}">
        <p14:creationId xmlns:p14="http://schemas.microsoft.com/office/powerpoint/2010/main" val="14581702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00113" y="739775"/>
            <a:ext cx="4935537" cy="3700463"/>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08F6175-B96A-4B60-8647-4E85CCC97D95}" type="slidenum">
              <a:rPr kumimoji="1" lang="ja-JP" altLang="en-US" smtClean="0"/>
              <a:pPr/>
              <a:t>1</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619E700-DBA9-437C-8655-FDD42A1C31F9}" type="slidenum">
              <a:rPr kumimoji="1" lang="ja-JP" altLang="en-US" smtClean="0"/>
              <a:pPr/>
              <a:t>2</a:t>
            </a:fld>
            <a:endParaRPr kumimoji="1" lang="ja-JP" altLang="en-US"/>
          </a:p>
        </p:txBody>
      </p:sp>
    </p:spTree>
    <p:extLst>
      <p:ext uri="{BB962C8B-B14F-4D97-AF65-F5344CB8AC3E}">
        <p14:creationId xmlns:p14="http://schemas.microsoft.com/office/powerpoint/2010/main" val="301506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Before JBP was established, people who face DRR issue and looking for solutions, they have to approach each companies. Many companies include small and large companies have DRR solutions in Japan.  </a:t>
            </a:r>
          </a:p>
        </p:txBody>
      </p:sp>
      <p:sp>
        <p:nvSpPr>
          <p:cNvPr id="4" name="スライド番号プレースホルダー 3"/>
          <p:cNvSpPr>
            <a:spLocks noGrp="1"/>
          </p:cNvSpPr>
          <p:nvPr>
            <p:ph type="sldNum" sz="quarter" idx="10"/>
          </p:nvPr>
        </p:nvSpPr>
        <p:spPr/>
        <p:txBody>
          <a:bodyPr/>
          <a:lstStyle/>
          <a:p>
            <a:fld id="{085A859D-1105-4DDB-96EB-036FB68324C1}" type="slidenum">
              <a:rPr kumimoji="1" lang="ja-JP" altLang="en-US" smtClean="0"/>
              <a:t>6</a:t>
            </a:fld>
            <a:endParaRPr kumimoji="1" lang="ja-JP" altLang="en-US"/>
          </a:p>
        </p:txBody>
      </p:sp>
    </p:spTree>
    <p:extLst>
      <p:ext uri="{BB962C8B-B14F-4D97-AF65-F5344CB8AC3E}">
        <p14:creationId xmlns:p14="http://schemas.microsoft.com/office/powerpoint/2010/main" val="267019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reason why we created Platform</a:t>
            </a:r>
            <a:r>
              <a:rPr kumimoji="1" lang="en-US" altLang="ja-JP" baseline="0" dirty="0"/>
              <a:t> to form network with companies which have Disaster Risk Reduction products and solution. </a:t>
            </a:r>
          </a:p>
          <a:p>
            <a:r>
              <a:rPr kumimoji="1" lang="en-US" altLang="ja-JP" baseline="0" dirty="0"/>
              <a:t>Four companies got together and established JBP in 2014. </a:t>
            </a:r>
          </a:p>
          <a:p>
            <a:endParaRPr kumimoji="1" lang="en-US" altLang="ja-JP" baseline="0" dirty="0"/>
          </a:p>
        </p:txBody>
      </p:sp>
      <p:sp>
        <p:nvSpPr>
          <p:cNvPr id="4" name="スライド番号プレースホルダー 3"/>
          <p:cNvSpPr>
            <a:spLocks noGrp="1"/>
          </p:cNvSpPr>
          <p:nvPr>
            <p:ph type="sldNum" sz="quarter" idx="10"/>
          </p:nvPr>
        </p:nvSpPr>
        <p:spPr/>
        <p:txBody>
          <a:bodyPr/>
          <a:lstStyle/>
          <a:p>
            <a:fld id="{085A859D-1105-4DDB-96EB-036FB68324C1}" type="slidenum">
              <a:rPr kumimoji="1" lang="ja-JP" altLang="en-US" smtClean="0"/>
              <a:t>7</a:t>
            </a:fld>
            <a:endParaRPr kumimoji="1" lang="ja-JP" altLang="en-US"/>
          </a:p>
        </p:txBody>
      </p:sp>
    </p:spTree>
    <p:extLst>
      <p:ext uri="{BB962C8B-B14F-4D97-AF65-F5344CB8AC3E}">
        <p14:creationId xmlns:p14="http://schemas.microsoft.com/office/powerpoint/2010/main" val="4119307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619E700-DBA9-437C-8655-FDD42A1C31F9}" type="slidenum">
              <a:rPr kumimoji="1" lang="ja-JP" altLang="en-US" smtClean="0"/>
              <a:pPr/>
              <a:t>8</a:t>
            </a:fld>
            <a:endParaRPr kumimoji="1" lang="ja-JP" altLang="en-US"/>
          </a:p>
        </p:txBody>
      </p:sp>
    </p:spTree>
    <p:extLst>
      <p:ext uri="{BB962C8B-B14F-4D97-AF65-F5344CB8AC3E}">
        <p14:creationId xmlns:p14="http://schemas.microsoft.com/office/powerpoint/2010/main" val="562448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619E700-DBA9-437C-8655-FDD42A1C31F9}" type="slidenum">
              <a:rPr kumimoji="1" lang="ja-JP" altLang="en-US" smtClean="0"/>
              <a:pPr/>
              <a:t>10</a:t>
            </a:fld>
            <a:endParaRPr kumimoji="1" lang="ja-JP" altLang="en-US"/>
          </a:p>
        </p:txBody>
      </p:sp>
    </p:spTree>
    <p:extLst>
      <p:ext uri="{BB962C8B-B14F-4D97-AF65-F5344CB8AC3E}">
        <p14:creationId xmlns:p14="http://schemas.microsoft.com/office/powerpoint/2010/main" val="116889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619E700-DBA9-437C-8655-FDD42A1C31F9}" type="slidenum">
              <a:rPr kumimoji="1" lang="ja-JP" altLang="en-US" smtClean="0"/>
              <a:pPr/>
              <a:t>11</a:t>
            </a:fld>
            <a:endParaRPr kumimoji="1" lang="ja-JP" altLang="en-US"/>
          </a:p>
        </p:txBody>
      </p:sp>
    </p:spTree>
    <p:extLst>
      <p:ext uri="{BB962C8B-B14F-4D97-AF65-F5344CB8AC3E}">
        <p14:creationId xmlns:p14="http://schemas.microsoft.com/office/powerpoint/2010/main" val="6117415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理事会表紙">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371600" y="1869976"/>
            <a:ext cx="6400800" cy="694928"/>
          </a:xfrm>
        </p:spPr>
        <p:txBody>
          <a:bodyPr wrap="none" lIns="0" tIns="0" rIns="0" bIns="0" anchor="ctr" anchorCtr="0">
            <a:normAutofit/>
          </a:bodyPr>
          <a:lstStyle>
            <a:lvl1pPr marL="0" indent="0" algn="ctr">
              <a:buNone/>
              <a:defRPr sz="3600">
                <a:solidFill>
                  <a:schemeClr val="accent1">
                    <a:lumMod val="50000"/>
                  </a:schemeClr>
                </a:solidFill>
                <a:latin typeface="HGP創英角ｺﾞｼｯｸUB" panose="020B0900000000000000" pitchFamily="50" charset="-128"/>
                <a:ea typeface="HGP創英角ｺﾞｼｯｸUB" panose="020B0900000000000000"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8" name="サブタイトル 2"/>
          <p:cNvSpPr txBox="1">
            <a:spLocks/>
          </p:cNvSpPr>
          <p:nvPr userDrawn="1"/>
        </p:nvSpPr>
        <p:spPr>
          <a:xfrm>
            <a:off x="251520" y="188640"/>
            <a:ext cx="4824536" cy="648072"/>
          </a:xfrm>
          <a:prstGeom prst="rect">
            <a:avLst/>
          </a:prstGeom>
          <a:solidFill>
            <a:schemeClr val="accent1">
              <a:lumMod val="50000"/>
            </a:scheme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ja-JP" altLang="en-US" sz="3200" b="0" dirty="0">
                <a:solidFill>
                  <a:schemeClr val="bg1"/>
                </a:solidFill>
                <a:latin typeface="HGPｺﾞｼｯｸE" panose="020B0900000000000000" pitchFamily="50" charset="-128"/>
                <a:ea typeface="HGPｺﾞｼｯｸE" panose="020B0900000000000000" pitchFamily="50" charset="-128"/>
              </a:rPr>
              <a:t>日本防災プラットフォーム</a:t>
            </a:r>
          </a:p>
        </p:txBody>
      </p:sp>
      <p:pic>
        <p:nvPicPr>
          <p:cNvPr id="10" name="Picture 2"/>
          <p:cNvPicPr>
            <a:picLocks noChangeAspect="1"/>
          </p:cNvPicPr>
          <p:nvPr userDrawn="1"/>
        </p:nvPicPr>
        <p:blipFill rotWithShape="1">
          <a:blip r:embed="rId2" cstate="email">
            <a:extLst>
              <a:ext uri="{28A0092B-C50C-407E-A947-70E740481C1C}">
                <a14:useLocalDpi xmlns:a14="http://schemas.microsoft.com/office/drawing/2010/main" val="0"/>
              </a:ext>
            </a:extLst>
          </a:blip>
          <a:srcRect b="24124"/>
          <a:stretch/>
        </p:blipFill>
        <p:spPr bwMode="auto">
          <a:xfrm>
            <a:off x="6372200" y="81732"/>
            <a:ext cx="2431294" cy="1197038"/>
          </a:xfrm>
          <a:prstGeom prst="rect">
            <a:avLst/>
          </a:prstGeom>
          <a:noFill/>
          <a:ln>
            <a:noFill/>
          </a:ln>
          <a:extLst>
            <a:ext uri="{53640926-AAD7-44D8-BBD7-CCE9431645EC}">
              <a14:shadowObscured xmlns:a14="http://schemas.microsoft.com/office/drawing/2010/main"/>
            </a:ext>
          </a:extLst>
        </p:spPr>
      </p:pic>
      <p:sp>
        <p:nvSpPr>
          <p:cNvPr id="17" name="日付プレースホルダー 16"/>
          <p:cNvSpPr>
            <a:spLocks noGrp="1"/>
          </p:cNvSpPr>
          <p:nvPr>
            <p:ph type="dt" sz="half" idx="14"/>
          </p:nvPr>
        </p:nvSpPr>
        <p:spPr/>
        <p:txBody>
          <a:bodyPr/>
          <a:lstStyle>
            <a:lvl1pPr>
              <a:defRPr/>
            </a:lvl1pPr>
          </a:lstStyle>
          <a:p>
            <a:fld id="{4A19388F-49AD-428A-B872-314733CD43E3}" type="datetime2">
              <a:rPr lang="ja-JP" altLang="en-US" smtClean="0"/>
              <a:pPr/>
              <a:t>2018年2月9日(金)</a:t>
            </a:fld>
            <a:endParaRPr lang="ja-JP" altLang="en-US" dirty="0"/>
          </a:p>
        </p:txBody>
      </p:sp>
      <p:sp>
        <p:nvSpPr>
          <p:cNvPr id="18" name="フッター プレースホルダー 17"/>
          <p:cNvSpPr>
            <a:spLocks noGrp="1"/>
          </p:cNvSpPr>
          <p:nvPr>
            <p:ph type="ftr" sz="quarter" idx="15"/>
          </p:nvPr>
        </p:nvSpPr>
        <p:spPr/>
        <p:txBody>
          <a:bodyPr/>
          <a:lstStyle/>
          <a:p>
            <a:endParaRPr kumimoji="1" lang="ja-JP" altLang="en-US" dirty="0"/>
          </a:p>
        </p:txBody>
      </p:sp>
      <p:sp>
        <p:nvSpPr>
          <p:cNvPr id="19" name="スライド番号プレースホルダー 18"/>
          <p:cNvSpPr>
            <a:spLocks noGrp="1"/>
          </p:cNvSpPr>
          <p:nvPr>
            <p:ph type="sldNum" sz="quarter" idx="16"/>
          </p:nvPr>
        </p:nvSpPr>
        <p:spPr/>
        <p:txBody>
          <a:bodyPr/>
          <a:lstStyle/>
          <a:p>
            <a:fld id="{918E1895-72DB-493C-8A5B-76A62F7A3F8C}" type="slidenum">
              <a:rPr lang="ja-JP" altLang="en-US" smtClean="0"/>
              <a:pPr/>
              <a:t>‹#›</a:t>
            </a:fld>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lang="en-US" altLang="ja-JP"/>
              <a:t>2016/4/12</a:t>
            </a:r>
            <a:endParaRPr lang="ja-JP" altLang="en-US" dirty="0"/>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18E1895-72DB-493C-8A5B-76A62F7A3F8C}" type="slidenum">
              <a:rPr kumimoji="1" lang="ja-JP" altLang="en-US" smtClean="0"/>
              <a:pPr/>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kumimoji="1" lang="en-US" altLang="ja-JP"/>
              <a:t>2016/4/12</a:t>
            </a:r>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18E1895-72DB-493C-8A5B-76A62F7A3F8C}" type="slidenum">
              <a:rPr kumimoji="1" lang="ja-JP" altLang="en-US" smtClean="0"/>
              <a:pPr/>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2018/2/9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254450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0" y="2358008"/>
            <a:ext cx="8316416" cy="1143000"/>
          </a:xfrm>
        </p:spPr>
        <p:txBody>
          <a:bodyPr lIns="0" tIns="0" rIns="0" bIns="0">
            <a:noAutofit/>
          </a:bodyPr>
          <a:lstStyle>
            <a:lvl1pPr>
              <a:defRPr sz="7200">
                <a:solidFill>
                  <a:schemeClr val="accent1">
                    <a:lumMod val="50000"/>
                  </a:schemeClr>
                </a:solidFill>
                <a:latin typeface="HGP創英角ｺﾞｼｯｸUB" panose="020B0900000000000000" pitchFamily="50" charset="-128"/>
                <a:ea typeface="HGP創英角ｺﾞｼｯｸUB" panose="020B0900000000000000" pitchFamily="50" charset="-128"/>
              </a:defRPr>
            </a:lvl1pPr>
          </a:lstStyle>
          <a:p>
            <a:r>
              <a:rPr kumimoji="1" lang="ja-JP" altLang="en-US" dirty="0"/>
              <a:t>マスタ タイトル</a:t>
            </a:r>
          </a:p>
        </p:txBody>
      </p:sp>
      <p:sp>
        <p:nvSpPr>
          <p:cNvPr id="3" name="日付プレースホルダ 2"/>
          <p:cNvSpPr>
            <a:spLocks noGrp="1"/>
          </p:cNvSpPr>
          <p:nvPr>
            <p:ph type="dt" sz="half" idx="10"/>
          </p:nvPr>
        </p:nvSpPr>
        <p:spPr/>
        <p:txBody>
          <a:bodyPr/>
          <a:lstStyle>
            <a:lvl1pPr>
              <a:defRPr/>
            </a:lvl1pPr>
          </a:lstStyle>
          <a:p>
            <a:fld id="{4199564E-A097-4485-BA9E-B1C2A6D2DB4C}" type="datetime2">
              <a:rPr lang="ja-JP" altLang="en-US" smtClean="0"/>
              <a:pPr/>
              <a:t>2018年2月9日(金)</a:t>
            </a:fld>
            <a:endParaRPr lang="ja-JP" altLang="en-US" dirty="0"/>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918E1895-72DB-493C-8A5B-76A62F7A3F8C}" type="slidenum">
              <a:rPr kumimoji="1" lang="ja-JP" altLang="en-US" smtClean="0"/>
              <a:pPr/>
              <a:t>‹#›</a:t>
            </a:fld>
            <a:endParaRPr kumimoji="1" lang="ja-JP" altLang="en-US"/>
          </a:p>
        </p:txBody>
      </p:sp>
      <p:pic>
        <p:nvPicPr>
          <p:cNvPr id="6" name="Picture 2"/>
          <p:cNvPicPr>
            <a:picLocks noChangeAspect="1"/>
          </p:cNvPicPr>
          <p:nvPr userDrawn="1"/>
        </p:nvPicPr>
        <p:blipFill rotWithShape="1">
          <a:blip r:embed="rId2" cstate="email">
            <a:extLst>
              <a:ext uri="{28A0092B-C50C-407E-A947-70E740481C1C}">
                <a14:useLocalDpi xmlns:a14="http://schemas.microsoft.com/office/drawing/2010/main" val="0"/>
              </a:ext>
            </a:extLst>
          </a:blip>
          <a:srcRect b="24124"/>
          <a:stretch/>
        </p:blipFill>
        <p:spPr bwMode="auto">
          <a:xfrm>
            <a:off x="6372200" y="81732"/>
            <a:ext cx="2431294" cy="1197038"/>
          </a:xfrm>
          <a:prstGeom prst="rect">
            <a:avLst/>
          </a:prstGeom>
          <a:noFill/>
          <a:ln>
            <a:noFill/>
          </a:ln>
          <a:extLst>
            <a:ext uri="{53640926-AAD7-44D8-BBD7-CCE9431645EC}">
              <a14:shadowObscured xmlns:a14="http://schemas.microsoft.com/office/drawing/2010/main"/>
            </a:ext>
          </a:extLst>
        </p:spPr>
      </p:pic>
      <p:sp>
        <p:nvSpPr>
          <p:cNvPr id="7" name="サブタイトル 2"/>
          <p:cNvSpPr txBox="1">
            <a:spLocks/>
          </p:cNvSpPr>
          <p:nvPr userDrawn="1"/>
        </p:nvSpPr>
        <p:spPr>
          <a:xfrm>
            <a:off x="251520" y="188640"/>
            <a:ext cx="4824536" cy="648072"/>
          </a:xfrm>
          <a:prstGeom prst="rect">
            <a:avLst/>
          </a:prstGeom>
          <a:solidFill>
            <a:schemeClr val="accent1">
              <a:lumMod val="50000"/>
            </a:scheme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ja-JP" altLang="en-US" sz="3200" b="0" dirty="0">
                <a:solidFill>
                  <a:schemeClr val="bg1"/>
                </a:solidFill>
                <a:latin typeface="HGPｺﾞｼｯｸE" panose="020B0900000000000000" pitchFamily="50" charset="-128"/>
                <a:ea typeface="HGPｺﾞｼｯｸE" panose="020B0900000000000000" pitchFamily="50" charset="-128"/>
              </a:rPr>
              <a:t>日本防災プラットフォーム</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hasCustomPrompt="1"/>
          </p:nvPr>
        </p:nvSpPr>
        <p:spPr>
          <a:xfrm>
            <a:off x="0" y="634082"/>
            <a:ext cx="9144000" cy="5675238"/>
          </a:xfrm>
        </p:spPr>
        <p:txBody>
          <a:bodyPr lIns="468000" tIns="144000" rIns="180000" bIns="0"/>
          <a:lstStyle>
            <a:lvl1pPr marL="0" indent="0">
              <a:spcBef>
                <a:spcPts val="600"/>
              </a:spcBef>
              <a:spcAft>
                <a:spcPts val="600"/>
              </a:spcAft>
              <a:buNone/>
              <a:defRPr b="0">
                <a:latin typeface="HGPｺﾞｼｯｸE" panose="020B0900000000000000" pitchFamily="50" charset="-128"/>
                <a:ea typeface="HGPｺﾞｼｯｸE" panose="020B0900000000000000" pitchFamily="50" charset="-128"/>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kumimoji="1" lang="ja-JP" altLang="en-US" dirty="0"/>
              <a:t>マスタ テキストの書式設定</a:t>
            </a:r>
          </a:p>
        </p:txBody>
      </p:sp>
      <p:sp>
        <p:nvSpPr>
          <p:cNvPr id="4" name="日付プレースホルダ 3"/>
          <p:cNvSpPr>
            <a:spLocks noGrp="1"/>
          </p:cNvSpPr>
          <p:nvPr>
            <p:ph type="dt" sz="half" idx="10"/>
          </p:nvPr>
        </p:nvSpPr>
        <p:spPr/>
        <p:txBody>
          <a:bodyPr/>
          <a:lstStyle>
            <a:lvl1pPr>
              <a:defRPr/>
            </a:lvl1pPr>
          </a:lstStyle>
          <a:p>
            <a:fld id="{A92873E4-B5D5-4D5C-9191-070B6CC8A648}" type="datetime2">
              <a:rPr lang="ja-JP" altLang="en-US" smtClean="0"/>
              <a:pPr/>
              <a:t>2018年2月9日(金)</a:t>
            </a:fld>
            <a:endParaRPr lang="ja-JP" altLang="en-US" dirty="0"/>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18E1895-72DB-493C-8A5B-76A62F7A3F8C}" type="slidenum">
              <a:rPr kumimoji="1" lang="ja-JP" altLang="en-US" smtClean="0"/>
              <a:pPr/>
              <a:t>‹#›</a:t>
            </a:fld>
            <a:endParaRPr kumimoji="1" lang="ja-JP" altLang="en-US"/>
          </a:p>
        </p:txBody>
      </p:sp>
      <p:sp>
        <p:nvSpPr>
          <p:cNvPr id="7" name="タイトル 1"/>
          <p:cNvSpPr txBox="1">
            <a:spLocks/>
          </p:cNvSpPr>
          <p:nvPr userDrawn="1"/>
        </p:nvSpPr>
        <p:spPr>
          <a:xfrm>
            <a:off x="0" y="0"/>
            <a:ext cx="9144000" cy="634082"/>
          </a:xfrm>
          <a:prstGeom prst="rect">
            <a:avLst/>
          </a:prstGeom>
          <a:solidFill>
            <a:schemeClr val="accent1">
              <a:lumMod val="50000"/>
            </a:schemeClr>
          </a:solidFill>
        </p:spPr>
        <p:txBody>
          <a:bodyPr vert="horz" lIns="468000" tIns="0" rIns="0" bIns="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ja-JP" altLang="en-US" dirty="0">
              <a:solidFill>
                <a:schemeClr val="bg1"/>
              </a:solidFill>
              <a:latin typeface="HGPｺﾞｼｯｸE" panose="020B0900000000000000" pitchFamily="50" charset="-128"/>
              <a:ea typeface="HGPｺﾞｼｯｸE" panose="020B0900000000000000" pitchFamily="50" charset="-128"/>
            </a:endParaRPr>
          </a:p>
        </p:txBody>
      </p:sp>
      <p:sp>
        <p:nvSpPr>
          <p:cNvPr id="2" name="タイトル 1"/>
          <p:cNvSpPr>
            <a:spLocks noGrp="1"/>
          </p:cNvSpPr>
          <p:nvPr>
            <p:ph type="title"/>
          </p:nvPr>
        </p:nvSpPr>
        <p:spPr>
          <a:xfrm>
            <a:off x="0" y="0"/>
            <a:ext cx="9144000" cy="634082"/>
          </a:xfrm>
        </p:spPr>
        <p:txBody>
          <a:bodyPr lIns="468000" tIns="0" rIns="0" bIns="0">
            <a:noAutofit/>
          </a:bodyPr>
          <a:lstStyle>
            <a:lvl1pPr algn="l">
              <a:defRPr sz="4000">
                <a:solidFill>
                  <a:schemeClr val="bg1"/>
                </a:solidFill>
                <a:latin typeface="HGPｺﾞｼｯｸE" panose="020B0900000000000000" pitchFamily="50" charset="-128"/>
                <a:ea typeface="HGPｺﾞｼｯｸE" panose="020B0900000000000000" pitchFamily="50" charset="-128"/>
              </a:defRPr>
            </a:lvl1pPr>
          </a:lstStyle>
          <a:p>
            <a:r>
              <a:rPr kumimoji="1" lang="ja-JP" altLang="en-US" dirty="0"/>
              <a:t>マスタ タイトルの書式設定</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r>
              <a:rPr lang="en-US" altLang="ja-JP"/>
              <a:t>2016/4/12</a:t>
            </a:r>
            <a:endParaRPr lang="ja-JP" altLang="en-US" dirty="0"/>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18E1895-72DB-493C-8A5B-76A62F7A3F8C}" type="slidenum">
              <a:rPr kumimoji="1" lang="ja-JP" altLang="en-US" smtClean="0"/>
              <a:pPr/>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r>
              <a:rPr lang="en-US" altLang="ja-JP"/>
              <a:t>2016/4/12</a:t>
            </a:r>
            <a:endParaRPr lang="ja-JP" altLang="en-US" dirty="0"/>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18E1895-72DB-493C-8A5B-76A62F7A3F8C}" type="slidenum">
              <a:rPr kumimoji="1" lang="ja-JP" altLang="en-US" smtClean="0"/>
              <a:pPr/>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r>
              <a:rPr lang="en-US" altLang="ja-JP"/>
              <a:t>2016/4/12</a:t>
            </a:r>
            <a:endParaRPr lang="ja-JP" altLang="en-US" dirty="0"/>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918E1895-72DB-493C-8A5B-76A62F7A3F8C}" type="slidenum">
              <a:rPr kumimoji="1" lang="ja-JP" altLang="en-US" smtClean="0"/>
              <a:pPr/>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kumimoji="1" lang="en-US" altLang="ja-JP"/>
              <a:t>2016/4/12</a:t>
            </a:r>
            <a:endParaRPr kumimoji="1" lang="ja-JP" altLang="en-US" dirty="0"/>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918E1895-72DB-493C-8A5B-76A62F7A3F8C}" type="slidenum">
              <a:rPr kumimoji="1" lang="ja-JP" altLang="en-US" smtClean="0"/>
              <a:pPr/>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r>
              <a:rPr lang="en-US" altLang="ja-JP"/>
              <a:t>2016/4/12</a:t>
            </a:r>
            <a:endParaRPr lang="ja-JP" altLang="en-US" dirty="0"/>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18E1895-72DB-493C-8A5B-76A62F7A3F8C}" type="slidenum">
              <a:rPr kumimoji="1" lang="ja-JP" altLang="en-US" smtClean="0"/>
              <a:pPr/>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r>
              <a:rPr lang="en-US" altLang="ja-JP"/>
              <a:t>2016/4/12</a:t>
            </a:r>
            <a:endParaRPr lang="ja-JP" altLang="en-US" dirty="0"/>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18E1895-72DB-493C-8A5B-76A62F7A3F8C}" type="slidenum">
              <a:rPr kumimoji="1" lang="ja-JP" altLang="en-US" smtClean="0"/>
              <a:pPr/>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 3"/>
          <p:cNvSpPr>
            <a:spLocks noGrp="1"/>
          </p:cNvSpPr>
          <p:nvPr>
            <p:ph type="dt" sz="half" idx="2"/>
          </p:nvPr>
        </p:nvSpPr>
        <p:spPr>
          <a:xfrm>
            <a:off x="6588224" y="6356350"/>
            <a:ext cx="2133600" cy="365125"/>
          </a:xfrm>
          <a:prstGeom prst="rect">
            <a:avLst/>
          </a:prstGeom>
        </p:spPr>
        <p:txBody>
          <a:bodyPr vert="horz" lIns="91440" tIns="45720" rIns="91440" bIns="45720" rtlCol="0" anchor="ctr"/>
          <a:lstStyle>
            <a:lvl1pPr algn="r">
              <a:defRPr sz="1600" b="1">
                <a:solidFill>
                  <a:schemeClr val="tx1"/>
                </a:solidFill>
                <a:latin typeface="Arial" panose="020B0604020202020204" pitchFamily="34" charset="0"/>
                <a:cs typeface="Arial" panose="020B0604020202020204" pitchFamily="34" charset="0"/>
              </a:defRPr>
            </a:lvl1pPr>
          </a:lstStyle>
          <a:p>
            <a:fld id="{6A2B5AE7-E20E-4448-918A-E884180DDD36}" type="datetime2">
              <a:rPr lang="ja-JP" altLang="en-US" smtClean="0"/>
              <a:pPr/>
              <a:t>2018年2月9日(金)</a:t>
            </a:fld>
            <a:endParaRPr lang="ja-JP" altLang="en-US" dirty="0"/>
          </a:p>
        </p:txBody>
      </p:sp>
      <p:sp>
        <p:nvSpPr>
          <p:cNvPr id="5" name="フッター プレースホルダ 4"/>
          <p:cNvSpPr>
            <a:spLocks noGrp="1"/>
          </p:cNvSpPr>
          <p:nvPr>
            <p:ph type="ftr" sz="quarter" idx="3"/>
          </p:nvPr>
        </p:nvSpPr>
        <p:spPr>
          <a:xfrm>
            <a:off x="395536" y="638132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3635896" y="6381328"/>
            <a:ext cx="2133600" cy="365125"/>
          </a:xfrm>
          <a:prstGeom prst="rect">
            <a:avLst/>
          </a:prstGeom>
        </p:spPr>
        <p:txBody>
          <a:bodyPr vert="horz" lIns="91440" tIns="45720" rIns="91440" bIns="45720" rtlCol="0" anchor="ctr"/>
          <a:lstStyle>
            <a:lvl1pPr algn="ctr">
              <a:defRPr sz="1600">
                <a:solidFill>
                  <a:schemeClr val="tx1"/>
                </a:solidFill>
                <a:latin typeface="Arial" panose="020B0604020202020204" pitchFamily="34" charset="0"/>
                <a:ea typeface="HGPｺﾞｼｯｸE" panose="020B0900000000000000" pitchFamily="50" charset="-128"/>
                <a:cs typeface="Arial" panose="020B0604020202020204" pitchFamily="34" charset="0"/>
              </a:defRPr>
            </a:lvl1pPr>
          </a:lstStyle>
          <a:p>
            <a:fld id="{918E1895-72DB-493C-8A5B-76A62F7A3F8C}" type="slidenum">
              <a:rPr lang="ja-JP" altLang="en-US" smtClean="0"/>
              <a:pPr/>
              <a:t>‹#›</a:t>
            </a:fld>
            <a:endParaRPr lang="ja-JP" altLang="en-US" dirty="0"/>
          </a:p>
        </p:txBody>
      </p:sp>
      <p:cxnSp>
        <p:nvCxnSpPr>
          <p:cNvPr id="9" name="直線コネクタ 8"/>
          <p:cNvCxnSpPr/>
          <p:nvPr/>
        </p:nvCxnSpPr>
        <p:spPr>
          <a:xfrm>
            <a:off x="0" y="6309320"/>
            <a:ext cx="9144000" cy="0"/>
          </a:xfrm>
          <a:prstGeom prst="line">
            <a:avLst/>
          </a:prstGeom>
          <a:ln w="3175" cap="flat" cmpd="sng" algn="ctr">
            <a:solidFill>
              <a:srgbClr val="3E5E8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2" descr="\\Stb-fs2\共有\SSU\SS2\日本防災PF\02_ロゴ\ロゴ\JPG\JBP-logo-b-SS.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504" y="6365701"/>
            <a:ext cx="3143250" cy="4476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7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コンテンツ プレースホルダ 2"/>
          <p:cNvSpPr txBox="1">
            <a:spLocks/>
          </p:cNvSpPr>
          <p:nvPr userDrawn="1"/>
        </p:nvSpPr>
        <p:spPr>
          <a:xfrm>
            <a:off x="0" y="634082"/>
            <a:ext cx="9144000" cy="1210742"/>
          </a:xfrm>
          <a:prstGeom prst="rect">
            <a:avLst/>
          </a:prstGeom>
        </p:spPr>
        <p:txBody>
          <a:bodyPr vert="horz" lIns="468000" tIns="144000" rIns="180000" bIns="0" rtlCol="0">
            <a:normAutofit/>
          </a:bodyPr>
          <a:lstStyle>
            <a:lvl1pPr marL="0" indent="0" algn="l" defTabSz="914400" rtl="0" eaLnBrk="1" latinLnBrk="0" hangingPunct="1">
              <a:spcBef>
                <a:spcPts val="600"/>
              </a:spcBef>
              <a:spcAft>
                <a:spcPts val="600"/>
              </a:spcAft>
              <a:buFont typeface="Arial" pitchFamily="34" charset="0"/>
              <a:buNone/>
              <a:defRPr kumimoji="1" sz="3200" b="0" kern="1200">
                <a:solidFill>
                  <a:schemeClr val="tx1"/>
                </a:solidFill>
                <a:latin typeface="HGPｺﾞｼｯｸE" panose="020B0900000000000000" pitchFamily="50" charset="-128"/>
                <a:ea typeface="HGPｺﾞｼｯｸE" panose="020B0900000000000000" pitchFamily="50"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j-ea"/>
                <a:ea typeface="+mj-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j-ea"/>
                <a:ea typeface="+mj-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itchFamily="34" charset="0"/>
              <a:buNone/>
              <a:tabLst/>
              <a:defRPr/>
            </a:pPr>
            <a:r>
              <a:rPr kumimoji="1" lang="ja-JP" altLang="en-US" sz="3200" b="0" i="0" u="none" strike="noStrike" kern="1200" cap="none" spc="0" normalizeH="0" baseline="0" noProof="0" dirty="0">
                <a:ln>
                  <a:noFill/>
                </a:ln>
                <a:solidFill>
                  <a:sysClr val="windowText" lastClr="000000"/>
                </a:solidFill>
                <a:effectLst/>
                <a:uLnTx/>
                <a:uFillTx/>
                <a:latin typeface="HGPｺﾞｼｯｸE" panose="020B0900000000000000" pitchFamily="50" charset="-128"/>
                <a:ea typeface="HGPｺﾞｼｯｸE" panose="020B0900000000000000" pitchFamily="50" charset="-128"/>
                <a:cs typeface="+mn-cs"/>
              </a:rPr>
              <a:t>マスタ テキストの書式設定</a:t>
            </a:r>
          </a:p>
        </p:txBody>
      </p:sp>
      <p:sp>
        <p:nvSpPr>
          <p:cNvPr id="8" name="タイトル 1"/>
          <p:cNvSpPr txBox="1">
            <a:spLocks/>
          </p:cNvSpPr>
          <p:nvPr userDrawn="1"/>
        </p:nvSpPr>
        <p:spPr>
          <a:xfrm>
            <a:off x="0" y="0"/>
            <a:ext cx="9144000" cy="634082"/>
          </a:xfrm>
          <a:prstGeom prst="rect">
            <a:avLst/>
          </a:prstGeom>
          <a:solidFill>
            <a:srgbClr val="4F81BD">
              <a:lumMod val="50000"/>
            </a:srgbClr>
          </a:solidFill>
        </p:spPr>
        <p:txBody>
          <a:bodyPr vert="horz" lIns="468000" tIns="0" rIns="0" bIns="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4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j-cs"/>
            </a:endParaRPr>
          </a:p>
        </p:txBody>
      </p:sp>
      <p:sp>
        <p:nvSpPr>
          <p:cNvPr id="9" name="タイトル 1"/>
          <p:cNvSpPr txBox="1">
            <a:spLocks/>
          </p:cNvSpPr>
          <p:nvPr userDrawn="1"/>
        </p:nvSpPr>
        <p:spPr>
          <a:xfrm>
            <a:off x="0" y="0"/>
            <a:ext cx="9144000" cy="634082"/>
          </a:xfrm>
          <a:prstGeom prst="rect">
            <a:avLst/>
          </a:prstGeom>
        </p:spPr>
        <p:txBody>
          <a:bodyPr vert="horz" lIns="468000" tIns="0" rIns="0" bIns="0" rtlCol="0" anchor="ctr">
            <a:noAutofit/>
          </a:bodyPr>
          <a:lstStyle>
            <a:lvl1pPr algn="l" defTabSz="914400" rtl="0" eaLnBrk="1" latinLnBrk="0" hangingPunct="1">
              <a:spcBef>
                <a:spcPct val="0"/>
              </a:spcBef>
              <a:buNone/>
              <a:defRPr kumimoji="1" sz="4000" kern="1200">
                <a:solidFill>
                  <a:schemeClr val="bg1"/>
                </a:solidFill>
                <a:latin typeface="HGPｺﾞｼｯｸE" panose="020B0900000000000000" pitchFamily="50" charset="-128"/>
                <a:ea typeface="HGPｺﾞｼｯｸE" panose="020B0900000000000000" pitchFamily="50"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a:ln>
                  <a:noFill/>
                </a:ln>
                <a:solidFill>
                  <a:sysClr val="window" lastClr="FFFFFF"/>
                </a:solidFill>
                <a:effectLst/>
                <a:uLnTx/>
                <a:uFillTx/>
                <a:latin typeface="HGPｺﾞｼｯｸE" panose="020B0900000000000000" pitchFamily="50" charset="-128"/>
                <a:ea typeface="HGPｺﾞｼｯｸE" panose="020B0900000000000000" pitchFamily="50" charset="-128"/>
                <a:cs typeface="+mj-cs"/>
              </a:rPr>
              <a:t>マスタ タイトルの書式設定</a:t>
            </a:r>
            <a:endParaRPr kumimoji="1" lang="ja-JP" altLang="en-US" sz="4000" b="0" i="0" u="none" strike="noStrike" kern="1200" cap="none" spc="0" normalizeH="0" baseline="0" noProof="0" dirty="0">
              <a:ln>
                <a:noFill/>
              </a:ln>
              <a:solidFill>
                <a:sysClr val="window" lastClr="FFFFFF"/>
              </a:solidFill>
              <a:effectLst/>
              <a:uLnTx/>
              <a:uFillTx/>
              <a:latin typeface="HGPｺﾞｼｯｸE" panose="020B0900000000000000" pitchFamily="50" charset="-128"/>
              <a:ea typeface="HGPｺﾞｼｯｸE" panose="020B0900000000000000" pitchFamily="50" charset="-128"/>
              <a:cs typeface="+mj-cs"/>
            </a:endParaRPr>
          </a:p>
        </p:txBody>
      </p:sp>
    </p:spTree>
    <p:extLst>
      <p:ext uri="{BB962C8B-B14F-4D97-AF65-F5344CB8AC3E}">
        <p14:creationId xmlns:p14="http://schemas.microsoft.com/office/powerpoint/2010/main" val="1035195748"/>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sv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4.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jpeg"/><Relationship Id="rId11" Type="http://schemas.openxmlformats.org/officeDocument/2006/relationships/image" Target="../media/image20.jpeg"/><Relationship Id="rId5" Type="http://schemas.openxmlformats.org/officeDocument/2006/relationships/image" Target="../media/image5.jpeg"/><Relationship Id="rId15" Type="http://schemas.openxmlformats.org/officeDocument/2006/relationships/image" Target="../media/image21.jpeg"/><Relationship Id="rId10" Type="http://schemas.openxmlformats.org/officeDocument/2006/relationships/image" Target="../media/image19.jpeg"/><Relationship Id="rId4" Type="http://schemas.openxmlformats.org/officeDocument/2006/relationships/image" Target="../media/image4.jpeg"/><Relationship Id="rId9" Type="http://schemas.openxmlformats.org/officeDocument/2006/relationships/image" Target="../media/image18.jpeg"/><Relationship Id="rId1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正方形/長方形 83"/>
          <p:cNvSpPr/>
          <p:nvPr/>
        </p:nvSpPr>
        <p:spPr>
          <a:xfrm>
            <a:off x="0" y="6286500"/>
            <a:ext cx="9144000" cy="571500"/>
          </a:xfrm>
          <a:prstGeom prst="rect">
            <a:avLst/>
          </a:prstGeom>
          <a:gradFill flip="none" rotWithShape="1">
            <a:gsLst>
              <a:gs pos="0">
                <a:srgbClr val="483FA4"/>
              </a:gs>
              <a:gs pos="50000">
                <a:srgbClr val="483FA4"/>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latin typeface="HGP明朝B" panose="02020800000000000000" pitchFamily="18" charset="-128"/>
              <a:ea typeface="HGP明朝B" panose="02020800000000000000" pitchFamily="18" charset="-128"/>
            </a:endParaRPr>
          </a:p>
        </p:txBody>
      </p:sp>
      <p:sp>
        <p:nvSpPr>
          <p:cNvPr id="7" name="正方形/長方形 6"/>
          <p:cNvSpPr/>
          <p:nvPr/>
        </p:nvSpPr>
        <p:spPr>
          <a:xfrm flipH="1">
            <a:off x="-3907" y="-16933"/>
            <a:ext cx="9144000" cy="571500"/>
          </a:xfrm>
          <a:prstGeom prst="rect">
            <a:avLst/>
          </a:prstGeom>
          <a:gradFill flip="none" rotWithShape="1">
            <a:gsLst>
              <a:gs pos="0">
                <a:srgbClr val="483FA4"/>
              </a:gs>
              <a:gs pos="50000">
                <a:srgbClr val="483FA4"/>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4400" b="1" dirty="0">
              <a:latin typeface="HGP明朝B" panose="02020800000000000000" pitchFamily="18" charset="-128"/>
              <a:ea typeface="HGP明朝B" panose="02020800000000000000" pitchFamily="18" charset="-128"/>
            </a:endParaRPr>
          </a:p>
        </p:txBody>
      </p:sp>
      <p:sp>
        <p:nvSpPr>
          <p:cNvPr id="8" name="テキスト ボックス 7"/>
          <p:cNvSpPr txBox="1"/>
          <p:nvPr/>
        </p:nvSpPr>
        <p:spPr>
          <a:xfrm>
            <a:off x="1403648" y="4221088"/>
            <a:ext cx="6438414" cy="1815882"/>
          </a:xfrm>
          <a:prstGeom prst="rect">
            <a:avLst/>
          </a:prstGeom>
          <a:noFill/>
        </p:spPr>
        <p:txBody>
          <a:bodyPr wrap="square" rtlCol="0">
            <a:spAutoFit/>
          </a:bodyPr>
          <a:lstStyle/>
          <a:p>
            <a:pPr algn="ctr"/>
            <a:r>
              <a:rPr lang="en-US" altLang="ja-JP" sz="2800" b="1" dirty="0">
                <a:solidFill>
                  <a:srgbClr val="002060"/>
                </a:solidFill>
                <a:latin typeface="+mn-ea"/>
              </a:rPr>
              <a:t>2018</a:t>
            </a:r>
            <a:r>
              <a:rPr lang="ja-JP" altLang="en-US" sz="2800" b="1" dirty="0">
                <a:solidFill>
                  <a:srgbClr val="002060"/>
                </a:solidFill>
                <a:latin typeface="+mn-ea"/>
              </a:rPr>
              <a:t>年</a:t>
            </a:r>
            <a:r>
              <a:rPr lang="en-US" altLang="ja-JP" sz="2800" b="1" dirty="0">
                <a:solidFill>
                  <a:srgbClr val="002060"/>
                </a:solidFill>
                <a:latin typeface="+mn-ea"/>
              </a:rPr>
              <a:t>2</a:t>
            </a:r>
            <a:r>
              <a:rPr lang="ja-JP" altLang="en-US" sz="2800" b="1" dirty="0">
                <a:solidFill>
                  <a:srgbClr val="002060"/>
                </a:solidFill>
                <a:latin typeface="+mn-ea"/>
              </a:rPr>
              <a:t>月</a:t>
            </a:r>
            <a:endParaRPr lang="en-US" altLang="ja-JP" sz="2800" b="1" dirty="0">
              <a:solidFill>
                <a:srgbClr val="002060"/>
              </a:solidFill>
              <a:latin typeface="+mn-ea"/>
            </a:endParaRPr>
          </a:p>
          <a:p>
            <a:pPr algn="ctr"/>
            <a:endParaRPr lang="en-US" altLang="ja-JP" sz="2800" b="1" dirty="0">
              <a:solidFill>
                <a:srgbClr val="002060"/>
              </a:solidFill>
              <a:latin typeface="+mn-ea"/>
            </a:endParaRPr>
          </a:p>
          <a:p>
            <a:pPr algn="r"/>
            <a:r>
              <a:rPr kumimoji="1" lang="ja-JP" altLang="en-US" sz="2800" b="1" dirty="0">
                <a:solidFill>
                  <a:srgbClr val="002060"/>
                </a:solidFill>
                <a:latin typeface="+mn-ea"/>
              </a:rPr>
              <a:t>一般社団法人日本防災プラットフォーム</a:t>
            </a:r>
            <a:endParaRPr kumimoji="1" lang="en-US" altLang="ja-JP" sz="2800" b="1" dirty="0">
              <a:solidFill>
                <a:srgbClr val="002060"/>
              </a:solidFill>
              <a:latin typeface="+mn-ea"/>
            </a:endParaRPr>
          </a:p>
          <a:p>
            <a:pPr algn="r"/>
            <a:r>
              <a:rPr lang="ja-JP" altLang="en-US" sz="2800" b="1" dirty="0">
                <a:solidFill>
                  <a:srgbClr val="002060"/>
                </a:solidFill>
                <a:latin typeface="+mn-ea"/>
              </a:rPr>
              <a:t>事務局長　土井　章</a:t>
            </a:r>
            <a:endParaRPr kumimoji="1" lang="ja-JP" altLang="en-US" sz="2800" b="1" dirty="0">
              <a:solidFill>
                <a:srgbClr val="002060"/>
              </a:solidFill>
              <a:latin typeface="+mn-ea"/>
            </a:endParaRPr>
          </a:p>
        </p:txBody>
      </p:sp>
      <p:sp>
        <p:nvSpPr>
          <p:cNvPr id="2" name="スライド番号プレースホルダー 1"/>
          <p:cNvSpPr>
            <a:spLocks noGrp="1"/>
          </p:cNvSpPr>
          <p:nvPr>
            <p:ph type="sldNum" sz="quarter" idx="12"/>
          </p:nvPr>
        </p:nvSpPr>
        <p:spPr>
          <a:xfrm>
            <a:off x="8511124" y="6389688"/>
            <a:ext cx="483525" cy="365125"/>
          </a:xfrm>
        </p:spPr>
        <p:txBody>
          <a:bodyPr/>
          <a:lstStyle/>
          <a:p>
            <a:pPr algn="ctr"/>
            <a:fld id="{D2D8002D-B5B0-4BAC-B1F6-782DDCCE6D9C}" type="slidenum">
              <a:rPr kumimoji="1" lang="ja-JP" altLang="en-US" sz="1400" b="1" smtClean="0">
                <a:latin typeface="HGP明朝B" panose="02020800000000000000" pitchFamily="18" charset="-128"/>
                <a:ea typeface="HGP明朝B" panose="02020800000000000000" pitchFamily="18" charset="-128"/>
              </a:rPr>
              <a:pPr algn="ctr"/>
              <a:t>1</a:t>
            </a:fld>
            <a:endParaRPr kumimoji="1" lang="ja-JP" altLang="en-US" sz="1400" b="1" dirty="0">
              <a:latin typeface="HGP明朝B" panose="02020800000000000000" pitchFamily="18" charset="-128"/>
              <a:ea typeface="HGP明朝B" panose="02020800000000000000" pitchFamily="18" charset="-128"/>
            </a:endParaRPr>
          </a:p>
        </p:txBody>
      </p:sp>
      <p:pic>
        <p:nvPicPr>
          <p:cNvPr id="4" name="Picture 3" descr="\\Stb-fs2\共有\SSU\SS2\日本防災PF\02_ロゴ\ロゴ\JPG\JBP-logo-b-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4" y="764704"/>
            <a:ext cx="4851583" cy="74856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1326503" y="2132856"/>
            <a:ext cx="6311343" cy="1446550"/>
          </a:xfrm>
          <a:prstGeom prst="rect">
            <a:avLst/>
          </a:prstGeom>
          <a:noFill/>
        </p:spPr>
        <p:txBody>
          <a:bodyPr wrap="none" rtlCol="0">
            <a:spAutoFit/>
          </a:bodyPr>
          <a:lstStyle/>
          <a:p>
            <a:pPr algn="ctr"/>
            <a:r>
              <a:rPr lang="ja-JP" altLang="en-US" sz="4400" b="1" dirty="0">
                <a:solidFill>
                  <a:srgbClr val="002060"/>
                </a:solidFill>
                <a:latin typeface="+mn-ea"/>
              </a:rPr>
              <a:t>日本の優れた防災技術で</a:t>
            </a:r>
            <a:endParaRPr lang="en-US" altLang="ja-JP" sz="4400" b="1" dirty="0">
              <a:solidFill>
                <a:srgbClr val="002060"/>
              </a:solidFill>
              <a:latin typeface="+mn-ea"/>
            </a:endParaRPr>
          </a:p>
          <a:p>
            <a:pPr algn="ctr"/>
            <a:r>
              <a:rPr lang="ja-JP" altLang="en-US" sz="4400" b="1" dirty="0">
                <a:solidFill>
                  <a:srgbClr val="002060"/>
                </a:solidFill>
                <a:latin typeface="+mn-ea"/>
              </a:rPr>
              <a:t>国際市場へ打って出る</a:t>
            </a:r>
            <a:endParaRPr lang="en-US" altLang="ja-JP" sz="4400" b="1" dirty="0">
              <a:solidFill>
                <a:srgbClr val="002060"/>
              </a:solidFill>
              <a:latin typeface="+mn-ea"/>
            </a:endParaRPr>
          </a:p>
        </p:txBody>
      </p:sp>
    </p:spTree>
    <p:extLst>
      <p:ext uri="{BB962C8B-B14F-4D97-AF65-F5344CB8AC3E}">
        <p14:creationId xmlns:p14="http://schemas.microsoft.com/office/powerpoint/2010/main" val="689896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9" name="図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84650" y="2644352"/>
            <a:ext cx="4983163" cy="373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4"/>
          <a:stretch>
            <a:fillRect/>
          </a:stretch>
        </p:blipFill>
        <p:spPr>
          <a:xfrm>
            <a:off x="4180142" y="-202310"/>
            <a:ext cx="5000498" cy="3750373"/>
          </a:xfrm>
          <a:prstGeom prst="rect">
            <a:avLst/>
          </a:prstGeom>
        </p:spPr>
      </p:pic>
      <p:pic>
        <p:nvPicPr>
          <p:cNvPr id="102402" name="図 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0175" y="658366"/>
            <a:ext cx="437197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フッター プレースホルダー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Times New Roman" panose="02020603050405020304" pitchFamily="18" charset="0"/>
                <a:ea typeface="ＭＳ Ｐゴシック" panose="020B0600070205080204" pitchFamily="50" charset="-128"/>
              </a:defRPr>
            </a:lvl1pPr>
            <a:lvl2pPr marL="742950" indent="-285750">
              <a:defRPr kumimoji="1">
                <a:solidFill>
                  <a:schemeClr val="tx1"/>
                </a:solidFill>
                <a:latin typeface="Times New Roman" panose="02020603050405020304" pitchFamily="18" charset="0"/>
                <a:ea typeface="ＭＳ Ｐゴシック" panose="020B0600070205080204" pitchFamily="50" charset="-128"/>
              </a:defRPr>
            </a:lvl2pPr>
            <a:lvl3pPr marL="1143000" indent="-228600">
              <a:defRPr kumimoji="1">
                <a:solidFill>
                  <a:schemeClr val="tx1"/>
                </a:solidFill>
                <a:latin typeface="Times New Roman" panose="02020603050405020304" pitchFamily="18" charset="0"/>
                <a:ea typeface="ＭＳ Ｐゴシック" panose="020B0600070205080204" pitchFamily="50" charset="-128"/>
              </a:defRPr>
            </a:lvl3pPr>
            <a:lvl4pPr marL="1600200" indent="-228600">
              <a:defRPr kumimoji="1">
                <a:solidFill>
                  <a:schemeClr val="tx1"/>
                </a:solidFill>
                <a:latin typeface="Times New Roman" panose="02020603050405020304" pitchFamily="18" charset="0"/>
                <a:ea typeface="ＭＳ Ｐゴシック" panose="020B0600070205080204" pitchFamily="50" charset="-128"/>
              </a:defRPr>
            </a:lvl4pPr>
            <a:lvl5pPr marL="2057400" indent="-22860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solidFill>
                <a:srgbClr val="898989"/>
              </a:solidFill>
              <a:latin typeface="Calibri" panose="020F0502020204030204" pitchFamily="34" charset="0"/>
            </a:endParaRPr>
          </a:p>
        </p:txBody>
      </p:sp>
      <p:sp>
        <p:nvSpPr>
          <p:cNvPr id="102404"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Times New Roman" panose="02020603050405020304" pitchFamily="18" charset="0"/>
                <a:ea typeface="ＭＳ Ｐゴシック" panose="020B0600070205080204" pitchFamily="50" charset="-128"/>
              </a:defRPr>
            </a:lvl1pPr>
            <a:lvl2pPr marL="742950" indent="-285750">
              <a:defRPr kumimoji="1">
                <a:solidFill>
                  <a:schemeClr val="tx1"/>
                </a:solidFill>
                <a:latin typeface="Times New Roman" panose="02020603050405020304" pitchFamily="18" charset="0"/>
                <a:ea typeface="ＭＳ Ｐゴシック" panose="020B0600070205080204" pitchFamily="50" charset="-128"/>
              </a:defRPr>
            </a:lvl2pPr>
            <a:lvl3pPr marL="1143000" indent="-228600">
              <a:defRPr kumimoji="1">
                <a:solidFill>
                  <a:schemeClr val="tx1"/>
                </a:solidFill>
                <a:latin typeface="Times New Roman" panose="02020603050405020304" pitchFamily="18" charset="0"/>
                <a:ea typeface="ＭＳ Ｐゴシック" panose="020B0600070205080204" pitchFamily="50" charset="-128"/>
              </a:defRPr>
            </a:lvl3pPr>
            <a:lvl4pPr marL="1600200" indent="-228600">
              <a:defRPr kumimoji="1">
                <a:solidFill>
                  <a:schemeClr val="tx1"/>
                </a:solidFill>
                <a:latin typeface="Times New Roman" panose="02020603050405020304" pitchFamily="18" charset="0"/>
                <a:ea typeface="ＭＳ Ｐゴシック" panose="020B0600070205080204" pitchFamily="50" charset="-128"/>
              </a:defRPr>
            </a:lvl4pPr>
            <a:lvl5pPr marL="2057400" indent="-22860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fld id="{7FFC379D-C9A4-4C9D-A0FB-62E408691384}" type="slidenum">
              <a:rPr lang="ja-JP" altLang="en-US">
                <a:solidFill>
                  <a:srgbClr val="000000"/>
                </a:solidFill>
                <a:latin typeface="Arial" panose="020B0604020202020204" pitchFamily="34" charset="0"/>
                <a:ea typeface="HGPｺﾞｼｯｸE" panose="020B0900000000000000" pitchFamily="50" charset="-128"/>
              </a:rPr>
              <a:pPr eaLnBrk="1" hangingPunct="1"/>
              <a:t>10</a:t>
            </a:fld>
            <a:endParaRPr lang="ja-JP" altLang="en-US">
              <a:solidFill>
                <a:srgbClr val="000000"/>
              </a:solidFill>
              <a:latin typeface="Arial" panose="020B0604020202020204" pitchFamily="34" charset="0"/>
              <a:ea typeface="HGPｺﾞｼｯｸE" panose="020B0900000000000000" pitchFamily="50" charset="-128"/>
            </a:endParaRPr>
          </a:p>
        </p:txBody>
      </p:sp>
      <p:pic>
        <p:nvPicPr>
          <p:cNvPr id="102405"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562350"/>
            <a:ext cx="41846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テキスト ボックス 11"/>
          <p:cNvSpPr txBox="1">
            <a:spLocks noChangeArrowheads="1"/>
          </p:cNvSpPr>
          <p:nvPr/>
        </p:nvSpPr>
        <p:spPr bwMode="auto">
          <a:xfrm>
            <a:off x="4355976" y="620214"/>
            <a:ext cx="2715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imes New Roman" panose="02020603050405020304" pitchFamily="18" charset="0"/>
                <a:ea typeface="ＭＳ Ｐゴシック" panose="020B0600070205080204" pitchFamily="50" charset="-128"/>
              </a:defRPr>
            </a:lvl1pPr>
            <a:lvl2pPr marL="742950" indent="-285750">
              <a:defRPr kumimoji="1">
                <a:solidFill>
                  <a:schemeClr val="tx1"/>
                </a:solidFill>
                <a:latin typeface="Times New Roman" panose="02020603050405020304" pitchFamily="18" charset="0"/>
                <a:ea typeface="ＭＳ Ｐゴシック" panose="020B0600070205080204" pitchFamily="50" charset="-128"/>
              </a:defRPr>
            </a:lvl2pPr>
            <a:lvl3pPr marL="1143000" indent="-228600">
              <a:defRPr kumimoji="1">
                <a:solidFill>
                  <a:schemeClr val="tx1"/>
                </a:solidFill>
                <a:latin typeface="Times New Roman" panose="02020603050405020304" pitchFamily="18" charset="0"/>
                <a:ea typeface="ＭＳ Ｐゴシック" panose="020B0600070205080204" pitchFamily="50" charset="-128"/>
              </a:defRPr>
            </a:lvl3pPr>
            <a:lvl4pPr marL="1600200" indent="-228600">
              <a:defRPr kumimoji="1">
                <a:solidFill>
                  <a:schemeClr val="tx1"/>
                </a:solidFill>
                <a:latin typeface="Times New Roman" panose="02020603050405020304" pitchFamily="18" charset="0"/>
                <a:ea typeface="ＭＳ Ｐゴシック" panose="020B0600070205080204" pitchFamily="50" charset="-128"/>
              </a:defRPr>
            </a:lvl4pPr>
            <a:lvl5pPr marL="2057400" indent="-22860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dirty="0">
                <a:solidFill>
                  <a:srgbClr val="FFFFFF"/>
                </a:solidFill>
                <a:latin typeface="Calibri" panose="020F0502020204030204" pitchFamily="34" charset="0"/>
              </a:rPr>
              <a:t>インドネシア（</a:t>
            </a:r>
            <a:r>
              <a:rPr lang="en-US" altLang="ja-JP" dirty="0">
                <a:solidFill>
                  <a:srgbClr val="FFFFFF"/>
                </a:solidFill>
                <a:latin typeface="Calibri" panose="020F0502020204030204" pitchFamily="34" charset="0"/>
              </a:rPr>
              <a:t>2016</a:t>
            </a:r>
            <a:r>
              <a:rPr lang="ja-JP" altLang="en-US" dirty="0">
                <a:solidFill>
                  <a:srgbClr val="FFFFFF"/>
                </a:solidFill>
                <a:latin typeface="Calibri" panose="020F0502020204030204" pitchFamily="34" charset="0"/>
              </a:rPr>
              <a:t>年</a:t>
            </a:r>
            <a:r>
              <a:rPr lang="en-US" altLang="ja-JP" dirty="0">
                <a:solidFill>
                  <a:srgbClr val="FFFFFF"/>
                </a:solidFill>
                <a:latin typeface="Calibri" panose="020F0502020204030204" pitchFamily="34" charset="0"/>
              </a:rPr>
              <a:t>11</a:t>
            </a:r>
            <a:r>
              <a:rPr lang="ja-JP" altLang="en-US" dirty="0">
                <a:solidFill>
                  <a:srgbClr val="FFFFFF"/>
                </a:solidFill>
                <a:latin typeface="Calibri" panose="020F0502020204030204" pitchFamily="34" charset="0"/>
              </a:rPr>
              <a:t>月</a:t>
            </a:r>
            <a:r>
              <a:rPr lang="en-US" altLang="ja-JP" dirty="0">
                <a:solidFill>
                  <a:srgbClr val="FFFFFF"/>
                </a:solidFill>
                <a:latin typeface="Calibri" panose="020F0502020204030204" pitchFamily="34" charset="0"/>
              </a:rPr>
              <a:t>)</a:t>
            </a:r>
            <a:endParaRPr lang="ja-JP" altLang="en-US" dirty="0">
              <a:solidFill>
                <a:srgbClr val="FFFFFF"/>
              </a:solidFill>
              <a:latin typeface="Calibri" panose="020F0502020204030204" pitchFamily="34" charset="0"/>
            </a:endParaRPr>
          </a:p>
        </p:txBody>
      </p:sp>
      <p:sp>
        <p:nvSpPr>
          <p:cNvPr id="102410" name="テキスト ボックス 12"/>
          <p:cNvSpPr txBox="1">
            <a:spLocks noChangeArrowheads="1"/>
          </p:cNvSpPr>
          <p:nvPr/>
        </p:nvSpPr>
        <p:spPr bwMode="auto">
          <a:xfrm>
            <a:off x="6835252" y="3573016"/>
            <a:ext cx="2201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imes New Roman" panose="02020603050405020304" pitchFamily="18" charset="0"/>
                <a:ea typeface="ＭＳ Ｐゴシック" panose="020B0600070205080204" pitchFamily="50" charset="-128"/>
              </a:defRPr>
            </a:lvl1pPr>
            <a:lvl2pPr marL="742950" indent="-285750">
              <a:defRPr kumimoji="1">
                <a:solidFill>
                  <a:schemeClr val="tx1"/>
                </a:solidFill>
                <a:latin typeface="Times New Roman" panose="02020603050405020304" pitchFamily="18" charset="0"/>
                <a:ea typeface="ＭＳ Ｐゴシック" panose="020B0600070205080204" pitchFamily="50" charset="-128"/>
              </a:defRPr>
            </a:lvl2pPr>
            <a:lvl3pPr marL="1143000" indent="-228600">
              <a:defRPr kumimoji="1">
                <a:solidFill>
                  <a:schemeClr val="tx1"/>
                </a:solidFill>
                <a:latin typeface="Times New Roman" panose="02020603050405020304" pitchFamily="18" charset="0"/>
                <a:ea typeface="ＭＳ Ｐゴシック" panose="020B0600070205080204" pitchFamily="50" charset="-128"/>
              </a:defRPr>
            </a:lvl3pPr>
            <a:lvl4pPr marL="1600200" indent="-228600">
              <a:defRPr kumimoji="1">
                <a:solidFill>
                  <a:schemeClr val="tx1"/>
                </a:solidFill>
                <a:latin typeface="Times New Roman" panose="02020603050405020304" pitchFamily="18" charset="0"/>
                <a:ea typeface="ＭＳ Ｐゴシック" panose="020B0600070205080204" pitchFamily="50" charset="-128"/>
              </a:defRPr>
            </a:lvl4pPr>
            <a:lvl5pPr marL="2057400" indent="-22860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dirty="0">
                <a:solidFill>
                  <a:srgbClr val="FFFFFF"/>
                </a:solidFill>
                <a:latin typeface="Calibri" panose="020F0502020204030204" pitchFamily="34" charset="0"/>
              </a:rPr>
              <a:t>カナダ（</a:t>
            </a:r>
            <a:r>
              <a:rPr lang="en-US" altLang="ja-JP" dirty="0">
                <a:solidFill>
                  <a:srgbClr val="FFFFFF"/>
                </a:solidFill>
                <a:latin typeface="Calibri" panose="020F0502020204030204" pitchFamily="34" charset="0"/>
              </a:rPr>
              <a:t>2016</a:t>
            </a:r>
            <a:r>
              <a:rPr lang="ja-JP" altLang="en-US" dirty="0">
                <a:solidFill>
                  <a:srgbClr val="FFFFFF"/>
                </a:solidFill>
                <a:latin typeface="Calibri" panose="020F0502020204030204" pitchFamily="34" charset="0"/>
              </a:rPr>
              <a:t>年</a:t>
            </a:r>
            <a:r>
              <a:rPr lang="en-US" altLang="ja-JP" dirty="0">
                <a:solidFill>
                  <a:srgbClr val="FFFFFF"/>
                </a:solidFill>
                <a:latin typeface="Calibri" panose="020F0502020204030204" pitchFamily="34" charset="0"/>
              </a:rPr>
              <a:t>11</a:t>
            </a:r>
            <a:r>
              <a:rPr lang="ja-JP" altLang="en-US" dirty="0">
                <a:solidFill>
                  <a:srgbClr val="FFFFFF"/>
                </a:solidFill>
                <a:latin typeface="Calibri" panose="020F0502020204030204" pitchFamily="34" charset="0"/>
              </a:rPr>
              <a:t>月）</a:t>
            </a:r>
          </a:p>
        </p:txBody>
      </p:sp>
      <p:sp>
        <p:nvSpPr>
          <p:cNvPr id="102411" name="テキスト ボックス 14"/>
          <p:cNvSpPr txBox="1">
            <a:spLocks noChangeArrowheads="1"/>
          </p:cNvSpPr>
          <p:nvPr/>
        </p:nvSpPr>
        <p:spPr bwMode="auto">
          <a:xfrm>
            <a:off x="-3175" y="620688"/>
            <a:ext cx="3584636" cy="36933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imes New Roman" panose="02020603050405020304" pitchFamily="18" charset="0"/>
                <a:ea typeface="ＭＳ Ｐゴシック" panose="020B0600070205080204" pitchFamily="50" charset="-128"/>
              </a:defRPr>
            </a:lvl1pPr>
            <a:lvl2pPr marL="742950" indent="-285750">
              <a:defRPr kumimoji="1">
                <a:solidFill>
                  <a:schemeClr val="tx1"/>
                </a:solidFill>
                <a:latin typeface="Times New Roman" panose="02020603050405020304" pitchFamily="18" charset="0"/>
                <a:ea typeface="ＭＳ Ｐゴシック" panose="020B0600070205080204" pitchFamily="50" charset="-128"/>
              </a:defRPr>
            </a:lvl2pPr>
            <a:lvl3pPr marL="1143000" indent="-228600">
              <a:defRPr kumimoji="1">
                <a:solidFill>
                  <a:schemeClr val="tx1"/>
                </a:solidFill>
                <a:latin typeface="Times New Roman" panose="02020603050405020304" pitchFamily="18" charset="0"/>
                <a:ea typeface="ＭＳ Ｐゴシック" panose="020B0600070205080204" pitchFamily="50" charset="-128"/>
              </a:defRPr>
            </a:lvl3pPr>
            <a:lvl4pPr marL="1600200" indent="-228600">
              <a:defRPr kumimoji="1">
                <a:solidFill>
                  <a:schemeClr val="tx1"/>
                </a:solidFill>
                <a:latin typeface="Times New Roman" panose="02020603050405020304" pitchFamily="18" charset="0"/>
                <a:ea typeface="ＭＳ Ｐゴシック" panose="020B0600070205080204" pitchFamily="50" charset="-128"/>
              </a:defRPr>
            </a:lvl4pPr>
            <a:lvl5pPr marL="2057400" indent="-22860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dirty="0">
                <a:solidFill>
                  <a:srgbClr val="FFFFFF"/>
                </a:solidFill>
                <a:latin typeface="Calibri" panose="020F0502020204030204" pitchFamily="34" charset="0"/>
              </a:rPr>
              <a:t>アジア防災閣僚会議（</a:t>
            </a:r>
            <a:r>
              <a:rPr lang="en-US" altLang="ja-JP" dirty="0">
                <a:solidFill>
                  <a:srgbClr val="FFFFFF"/>
                </a:solidFill>
                <a:latin typeface="Calibri" panose="020F0502020204030204" pitchFamily="34" charset="0"/>
              </a:rPr>
              <a:t>2016</a:t>
            </a:r>
            <a:r>
              <a:rPr lang="ja-JP" altLang="en-US" dirty="0">
                <a:solidFill>
                  <a:srgbClr val="FFFFFF"/>
                </a:solidFill>
                <a:latin typeface="Calibri" panose="020F0502020204030204" pitchFamily="34" charset="0"/>
              </a:rPr>
              <a:t>年</a:t>
            </a:r>
            <a:r>
              <a:rPr lang="en-US" altLang="ja-JP" dirty="0">
                <a:solidFill>
                  <a:srgbClr val="FFFFFF"/>
                </a:solidFill>
                <a:latin typeface="Calibri" panose="020F0502020204030204" pitchFamily="34" charset="0"/>
              </a:rPr>
              <a:t>11</a:t>
            </a:r>
            <a:r>
              <a:rPr lang="ja-JP" altLang="en-US" dirty="0">
                <a:solidFill>
                  <a:srgbClr val="FFFFFF"/>
                </a:solidFill>
                <a:latin typeface="Calibri" panose="020F0502020204030204" pitchFamily="34" charset="0"/>
              </a:rPr>
              <a:t>月）</a:t>
            </a:r>
          </a:p>
        </p:txBody>
      </p:sp>
      <p:sp>
        <p:nvSpPr>
          <p:cNvPr id="6" name="タイトル 5"/>
          <p:cNvSpPr>
            <a:spLocks noGrp="1"/>
          </p:cNvSpPr>
          <p:nvPr>
            <p:ph type="title"/>
          </p:nvPr>
        </p:nvSpPr>
        <p:spPr>
          <a:xfrm>
            <a:off x="0" y="0"/>
            <a:ext cx="9144000" cy="633413"/>
          </a:xfr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txBody>
          <a:bodyPr rtlCol="0"/>
          <a:lstStyle/>
          <a:p>
            <a:pPr fontAlgn="auto">
              <a:spcAft>
                <a:spcPts val="0"/>
              </a:spcAft>
              <a:defRPr/>
            </a:pPr>
            <a:r>
              <a:rPr lang="ja-JP" altLang="en-US" sz="3600" b="1" dirty="0">
                <a:latin typeface="+mn-lt"/>
                <a:cs typeface="Arial" panose="020B0604020202020204" pitchFamily="34" charset="0"/>
              </a:rPr>
              <a:t>活動３：海外での技術紹介</a:t>
            </a:r>
          </a:p>
        </p:txBody>
      </p:sp>
    </p:spTree>
    <p:extLst>
      <p:ext uri="{BB962C8B-B14F-4D97-AF65-F5344CB8AC3E}">
        <p14:creationId xmlns:p14="http://schemas.microsoft.com/office/powerpoint/2010/main" val="219651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908720"/>
            <a:ext cx="9144000" cy="5400600"/>
          </a:xfrm>
        </p:spPr>
        <p:txBody>
          <a:bodyPr>
            <a:normAutofit fontScale="92500" lnSpcReduction="10000"/>
          </a:bodyPr>
          <a:lstStyle/>
          <a:p>
            <a:r>
              <a:rPr kumimoji="1" lang="ja-JP" altLang="en-US" dirty="0"/>
              <a:t>研修会</a:t>
            </a:r>
            <a:endParaRPr kumimoji="1" lang="en-US" altLang="ja-JP" dirty="0"/>
          </a:p>
          <a:p>
            <a:pPr lvl="1"/>
            <a:r>
              <a:rPr lang="ja-JP" altLang="en-US" dirty="0"/>
              <a:t>会員が講師になり、ノリッジシェアリング</a:t>
            </a:r>
            <a:endParaRPr kumimoji="1" lang="en-US" altLang="ja-JP" dirty="0"/>
          </a:p>
          <a:p>
            <a:r>
              <a:rPr kumimoji="1" lang="ja-JP" altLang="en-US" dirty="0"/>
              <a:t>検討会活動</a:t>
            </a:r>
            <a:endParaRPr kumimoji="1" lang="en-US" altLang="ja-JP" dirty="0"/>
          </a:p>
          <a:p>
            <a:pPr lvl="1"/>
            <a:r>
              <a:rPr lang="ja-JP" altLang="en-US" dirty="0"/>
              <a:t>テーマごとに会員が行う自主活動（国別・テーマ別）</a:t>
            </a:r>
            <a:endParaRPr kumimoji="1" lang="en-US" altLang="ja-JP" dirty="0"/>
          </a:p>
          <a:p>
            <a:r>
              <a:rPr kumimoji="1" lang="ja-JP" altLang="en-US" dirty="0"/>
              <a:t>情報交換会</a:t>
            </a:r>
            <a:endParaRPr kumimoji="1" lang="en-US" altLang="ja-JP" dirty="0"/>
          </a:p>
          <a:p>
            <a:pPr lvl="1"/>
            <a:r>
              <a:rPr lang="ja-JP" altLang="en-US" sz="2400" dirty="0"/>
              <a:t>講師を招いた</a:t>
            </a:r>
            <a:r>
              <a:rPr kumimoji="1" lang="ja-JP" altLang="en-US" sz="2400" dirty="0"/>
              <a:t>講演会</a:t>
            </a:r>
            <a:endParaRPr kumimoji="1" lang="en-US" altLang="ja-JP" sz="2400" dirty="0"/>
          </a:p>
          <a:p>
            <a:pPr lvl="1"/>
            <a:r>
              <a:rPr lang="ja-JP" altLang="en-US" sz="2400" dirty="0"/>
              <a:t>関係省庁（国交省、総務省、経産省、</a:t>
            </a:r>
            <a:r>
              <a:rPr lang="en-US" altLang="ja-JP" sz="2400" dirty="0"/>
              <a:t>JICA</a:t>
            </a:r>
            <a:r>
              <a:rPr lang="ja-JP" altLang="en-US" sz="2400" dirty="0"/>
              <a:t>等）からの新鮮な情報の共有</a:t>
            </a:r>
            <a:endParaRPr lang="en-US" altLang="ja-JP" sz="2400" dirty="0"/>
          </a:p>
          <a:p>
            <a:pPr lvl="1"/>
            <a:r>
              <a:rPr kumimoji="1" lang="ja-JP" altLang="en-US" sz="2400" dirty="0"/>
              <a:t>会員会社の海外取組紹介</a:t>
            </a:r>
            <a:endParaRPr kumimoji="1" lang="en-US" altLang="ja-JP" sz="2400" dirty="0"/>
          </a:p>
          <a:p>
            <a:r>
              <a:rPr lang="ja-JP" altLang="en-US" dirty="0"/>
              <a:t>新春</a:t>
            </a:r>
            <a:r>
              <a:rPr kumimoji="1" lang="ja-JP" altLang="en-US" dirty="0"/>
              <a:t>の集い、青葉の集い、晩秋の集い</a:t>
            </a:r>
            <a:endParaRPr kumimoji="1" lang="en-US" altLang="ja-JP" dirty="0"/>
          </a:p>
          <a:p>
            <a:pPr lvl="1"/>
            <a:r>
              <a:rPr kumimoji="1" lang="ja-JP" altLang="en-US" sz="2400" dirty="0"/>
              <a:t>国内の防災関係省庁を招いての懇親会</a:t>
            </a:r>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18E1895-72DB-493C-8A5B-76A62F7A3F8C}" type="slidenum">
              <a:rPr kumimoji="1" lang="ja-JP" altLang="en-US" smtClean="0"/>
              <a:pPr/>
              <a:t>11</a:t>
            </a:fld>
            <a:endParaRPr kumimoji="1" lang="ja-JP" altLang="en-US"/>
          </a:p>
        </p:txBody>
      </p:sp>
      <p:sp>
        <p:nvSpPr>
          <p:cNvPr id="6" name="タイトル 5"/>
          <p:cNvSpPr>
            <a:spLocks noGrp="1"/>
          </p:cNvSpPr>
          <p:nvPr>
            <p:ph type="title"/>
          </p:nvPr>
        </p:nvSpPr>
        <p:spPr>
          <a:xfrm>
            <a:off x="0" y="0"/>
            <a:ext cx="9144000" cy="836712"/>
          </a:xfrm>
          <a:solidFill>
            <a:srgbClr val="0070C0"/>
          </a:solidFill>
        </p:spPr>
        <p:txBody>
          <a:bodyPr/>
          <a:lstStyle/>
          <a:p>
            <a:r>
              <a:rPr kumimoji="1" lang="ja-JP" altLang="en-US" sz="3600" dirty="0"/>
              <a:t>活動４：会員企業の学習・協働の支援</a:t>
            </a:r>
          </a:p>
        </p:txBody>
      </p:sp>
    </p:spTree>
    <p:extLst>
      <p:ext uri="{BB962C8B-B14F-4D97-AF65-F5344CB8AC3E}">
        <p14:creationId xmlns:p14="http://schemas.microsoft.com/office/powerpoint/2010/main" val="15190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706090"/>
            <a:ext cx="9144000" cy="5675238"/>
          </a:xfrm>
        </p:spPr>
        <p:txBody>
          <a:bodyPr>
            <a:normAutofit/>
          </a:bodyPr>
          <a:lstStyle/>
          <a:p>
            <a:pPr marL="514350" indent="-514350">
              <a:buFont typeface="+mj-lt"/>
              <a:buAutoNum type="arabicPeriod"/>
            </a:pPr>
            <a:r>
              <a:rPr kumimoji="1" lang="ja-JP" altLang="en-US" dirty="0"/>
              <a:t>自社だけではなかなか会ってもらえない海外要人に会えるので、営業の糸口がつかめる</a:t>
            </a:r>
            <a:endParaRPr kumimoji="1" lang="en-US" altLang="ja-JP" dirty="0"/>
          </a:p>
          <a:p>
            <a:pPr marL="514350" indent="-514350">
              <a:buFont typeface="+mj-lt"/>
              <a:buAutoNum type="arabicPeriod"/>
            </a:pPr>
            <a:r>
              <a:rPr lang="ja-JP" altLang="en-US" dirty="0"/>
              <a:t>日本政府が要望を聞いて、相談にのってくれ、支援をしてくれる</a:t>
            </a:r>
            <a:endParaRPr lang="en-US" altLang="ja-JP" dirty="0"/>
          </a:p>
          <a:p>
            <a:pPr marL="514350" indent="-514350">
              <a:buFont typeface="+mj-lt"/>
              <a:buAutoNum type="arabicPeriod"/>
            </a:pPr>
            <a:r>
              <a:rPr lang="ja-JP" altLang="en-US" dirty="0"/>
              <a:t>自社の営業範囲を安いコストで広げられる</a:t>
            </a:r>
            <a:endParaRPr lang="en-US" altLang="ja-JP" dirty="0"/>
          </a:p>
          <a:p>
            <a:pPr marL="514350" indent="-514350">
              <a:buFont typeface="+mj-lt"/>
              <a:buAutoNum type="arabicPeriod"/>
            </a:pPr>
            <a:r>
              <a:rPr kumimoji="1" lang="ja-JP" altLang="en-US" dirty="0"/>
              <a:t>様々な会社の取組状況を学べる</a:t>
            </a:r>
            <a:endParaRPr kumimoji="1" lang="en-US" altLang="ja-JP" dirty="0"/>
          </a:p>
          <a:p>
            <a:pPr marL="514350" indent="-514350">
              <a:buFont typeface="+mj-lt"/>
              <a:buAutoNum type="arabicPeriod"/>
            </a:pPr>
            <a:r>
              <a:rPr kumimoji="1" lang="ja-JP" altLang="en-US" dirty="0"/>
              <a:t>様々な業種の会社と連携の機会を得られる</a:t>
            </a:r>
            <a:endParaRPr kumimoji="1" lang="en-US" altLang="ja-JP" dirty="0"/>
          </a:p>
          <a:p>
            <a:pPr marL="514350" indent="-514350">
              <a:buFont typeface="+mj-lt"/>
              <a:buAutoNum type="arabicPeriod"/>
            </a:pPr>
            <a:r>
              <a:rPr lang="ja-JP" altLang="en-US" dirty="0"/>
              <a:t>内外の防災の最新情報を得られる</a:t>
            </a:r>
            <a:endParaRPr lang="en-US" altLang="ja-JP" dirty="0"/>
          </a:p>
          <a:p>
            <a:r>
              <a:rPr lang="ja-JP" altLang="en-US" dirty="0">
                <a:solidFill>
                  <a:srgbClr val="0070C0"/>
                </a:solidFill>
              </a:rPr>
              <a:t>民間企業が持つハンディを公益法人で補える</a:t>
            </a:r>
          </a:p>
          <a:p>
            <a:pPr marL="514350" indent="-514350">
              <a:buFont typeface="+mj-lt"/>
              <a:buAutoNum type="arabicPeriod"/>
            </a:pPr>
            <a:endParaRPr kumimoji="1" lang="en-US" altLang="ja-JP" dirty="0"/>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18E1895-72DB-493C-8A5B-76A62F7A3F8C}" type="slidenum">
              <a:rPr kumimoji="1" lang="ja-JP" altLang="en-US" smtClean="0"/>
              <a:pPr/>
              <a:t>12</a:t>
            </a:fld>
            <a:endParaRPr kumimoji="1" lang="ja-JP" altLang="en-US"/>
          </a:p>
        </p:txBody>
      </p:sp>
      <p:sp>
        <p:nvSpPr>
          <p:cNvPr id="6" name="タイトル 5"/>
          <p:cNvSpPr>
            <a:spLocks noGrp="1"/>
          </p:cNvSpPr>
          <p:nvPr>
            <p:ph type="title"/>
          </p:nvPr>
        </p:nvSpPr>
        <p:spPr>
          <a:solidFill>
            <a:srgbClr val="0070C0"/>
          </a:solidFill>
        </p:spPr>
        <p:txBody>
          <a:bodyPr/>
          <a:lstStyle/>
          <a:p>
            <a:pPr algn="ctr"/>
            <a:r>
              <a:rPr lang="ja-JP" altLang="en-US" dirty="0"/>
              <a:t>ＪＢＰ会員が感じるメリット</a:t>
            </a:r>
            <a:endParaRPr kumimoji="1" lang="ja-JP" altLang="en-US" dirty="0"/>
          </a:p>
        </p:txBody>
      </p:sp>
    </p:spTree>
    <p:extLst>
      <p:ext uri="{BB962C8B-B14F-4D97-AF65-F5344CB8AC3E}">
        <p14:creationId xmlns:p14="http://schemas.microsoft.com/office/powerpoint/2010/main" val="103793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lang="en-US" altLang="ja-JP"/>
              <a:t>2016/4/12</a:t>
            </a:r>
            <a:endParaRPr lang="ja-JP" altLang="en-US" dirty="0"/>
          </a:p>
        </p:txBody>
      </p:sp>
      <p:sp>
        <p:nvSpPr>
          <p:cNvPr id="4" name="フッター プレースホルダー 3"/>
          <p:cNvSpPr>
            <a:spLocks noGrp="1"/>
          </p:cNvSpPr>
          <p:nvPr>
            <p:ph type="ftr" sz="quarter" idx="11"/>
          </p:nvPr>
        </p:nvSpPr>
        <p:spPr/>
        <p:txBody>
          <a:bodyPr/>
          <a:lstStyle/>
          <a:p>
            <a:endParaRPr lang="ja-JP" altLang="en-US"/>
          </a:p>
        </p:txBody>
      </p:sp>
      <p:pic>
        <p:nvPicPr>
          <p:cNvPr id="11" name="Picture 2"/>
          <p:cNvPicPr>
            <a:picLocks noChangeAspect="1"/>
          </p:cNvPicPr>
          <p:nvPr/>
        </p:nvPicPr>
        <p:blipFill rotWithShape="1">
          <a:blip r:embed="rId2" cstate="email">
            <a:extLst>
              <a:ext uri="{28A0092B-C50C-407E-A947-70E740481C1C}">
                <a14:useLocalDpi xmlns:a14="http://schemas.microsoft.com/office/drawing/2010/main" val="0"/>
              </a:ext>
            </a:extLst>
          </a:blip>
          <a:srcRect b="24124"/>
          <a:stretch/>
        </p:blipFill>
        <p:spPr bwMode="auto">
          <a:xfrm>
            <a:off x="2267744" y="1844824"/>
            <a:ext cx="4536504" cy="2233530"/>
          </a:xfrm>
          <a:prstGeom prst="rect">
            <a:avLst/>
          </a:prstGeom>
          <a:noFill/>
          <a:ln>
            <a:noFill/>
          </a:ln>
          <a:extLst>
            <a:ext uri="{53640926-AAD7-44D8-BBD7-CCE9431645EC}">
              <a14:shadowObscured xmlns:a14="http://schemas.microsoft.com/office/drawing/2010/main"/>
            </a:ext>
          </a:extLst>
        </p:spPr>
      </p:pic>
      <p:sp>
        <p:nvSpPr>
          <p:cNvPr id="12" name="サブタイトル 2"/>
          <p:cNvSpPr txBox="1">
            <a:spLocks/>
          </p:cNvSpPr>
          <p:nvPr/>
        </p:nvSpPr>
        <p:spPr>
          <a:xfrm>
            <a:off x="251520" y="188640"/>
            <a:ext cx="4824536" cy="648072"/>
          </a:xfrm>
          <a:prstGeom prst="rect">
            <a:avLst/>
          </a:prstGeom>
          <a:solidFill>
            <a:srgbClr val="0070C0"/>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ja-JP" altLang="en-US" sz="3200" b="0" dirty="0">
                <a:solidFill>
                  <a:schemeClr val="bg1"/>
                </a:solidFill>
                <a:latin typeface="HGPｺﾞｼｯｸE" panose="020B0900000000000000" pitchFamily="50" charset="-128"/>
                <a:ea typeface="HGPｺﾞｼｯｸE" panose="020B0900000000000000" pitchFamily="50" charset="-128"/>
              </a:rPr>
              <a:t>日本防災プラットフォーム</a:t>
            </a:r>
          </a:p>
        </p:txBody>
      </p:sp>
      <p:sp>
        <p:nvSpPr>
          <p:cNvPr id="2" name="スライド番号プレースホルダー 1"/>
          <p:cNvSpPr>
            <a:spLocks noGrp="1"/>
          </p:cNvSpPr>
          <p:nvPr>
            <p:ph type="sldNum" sz="quarter" idx="12"/>
          </p:nvPr>
        </p:nvSpPr>
        <p:spPr/>
        <p:txBody>
          <a:bodyPr/>
          <a:lstStyle/>
          <a:p>
            <a:fld id="{918E1895-72DB-493C-8A5B-76A62F7A3F8C}" type="slidenum">
              <a:rPr kumimoji="1" lang="ja-JP" altLang="en-US" smtClean="0"/>
              <a:pPr/>
              <a:t>13</a:t>
            </a:fld>
            <a:endParaRPr kumimoji="1" lang="ja-JP" altLang="en-US"/>
          </a:p>
        </p:txBody>
      </p:sp>
      <p:sp>
        <p:nvSpPr>
          <p:cNvPr id="9" name="正方形/長方形 8"/>
          <p:cNvSpPr/>
          <p:nvPr/>
        </p:nvSpPr>
        <p:spPr>
          <a:xfrm>
            <a:off x="-364" y="5989029"/>
            <a:ext cx="914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691680" y="4797152"/>
            <a:ext cx="6104556" cy="1200329"/>
          </a:xfrm>
          <a:prstGeom prst="rect">
            <a:avLst/>
          </a:prstGeom>
          <a:noFill/>
        </p:spPr>
        <p:txBody>
          <a:bodyPr wrap="none" rtlCol="0">
            <a:spAutoFit/>
          </a:bodyPr>
          <a:lstStyle/>
          <a:p>
            <a:pPr>
              <a:lnSpc>
                <a:spcPct val="150000"/>
              </a:lnSpc>
            </a:pPr>
            <a:r>
              <a:rPr kumimoji="1" lang="ja-JP" altLang="en-US" sz="2400" dirty="0"/>
              <a:t>ただいま入会の方、入会金１０万円を免除中。</a:t>
            </a:r>
            <a:endParaRPr kumimoji="1" lang="en-US" altLang="ja-JP" sz="2400" dirty="0"/>
          </a:p>
          <a:p>
            <a:pPr>
              <a:lnSpc>
                <a:spcPct val="150000"/>
              </a:lnSpc>
            </a:pPr>
            <a:r>
              <a:rPr kumimoji="1" lang="en-US" altLang="ja-JP" sz="2400" dirty="0"/>
              <a:t>2018</a:t>
            </a:r>
            <a:r>
              <a:rPr kumimoji="1" lang="ja-JP" altLang="en-US" sz="2400" dirty="0"/>
              <a:t>年</a:t>
            </a:r>
            <a:r>
              <a:rPr kumimoji="1" lang="en-US" altLang="ja-JP" sz="2400" dirty="0"/>
              <a:t>3</a:t>
            </a:r>
            <a:r>
              <a:rPr kumimoji="1" lang="ja-JP" altLang="en-US" sz="2400" dirty="0"/>
              <a:t>月入会までの期間限定です。</a:t>
            </a:r>
          </a:p>
        </p:txBody>
      </p:sp>
    </p:spTree>
    <p:extLst>
      <p:ext uri="{BB962C8B-B14F-4D97-AF65-F5344CB8AC3E}">
        <p14:creationId xmlns:p14="http://schemas.microsoft.com/office/powerpoint/2010/main" val="228707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lang="en-US" altLang="ja-JP"/>
              <a:t>2016/4/12</a:t>
            </a:r>
            <a:endParaRPr lang="ja-JP" altLang="en-US" dirty="0"/>
          </a:p>
        </p:txBody>
      </p:sp>
      <p:sp>
        <p:nvSpPr>
          <p:cNvPr id="4" name="フッター プレースホルダー 3"/>
          <p:cNvSpPr>
            <a:spLocks noGrp="1"/>
          </p:cNvSpPr>
          <p:nvPr>
            <p:ph type="ftr" sz="quarter" idx="11"/>
          </p:nvPr>
        </p:nvSpPr>
        <p:spPr/>
        <p:txBody>
          <a:bodyPr/>
          <a:lstStyle/>
          <a:p>
            <a:endParaRPr lang="ja-JP" altLang="en-US"/>
          </a:p>
        </p:txBody>
      </p:sp>
      <p:sp>
        <p:nvSpPr>
          <p:cNvPr id="2" name="スライド番号プレースホルダー 1"/>
          <p:cNvSpPr>
            <a:spLocks noGrp="1"/>
          </p:cNvSpPr>
          <p:nvPr>
            <p:ph type="sldNum" sz="quarter" idx="12"/>
          </p:nvPr>
        </p:nvSpPr>
        <p:spPr/>
        <p:txBody>
          <a:bodyPr/>
          <a:lstStyle/>
          <a:p>
            <a:fld id="{918E1895-72DB-493C-8A5B-76A62F7A3F8C}" type="slidenum">
              <a:rPr kumimoji="1" lang="ja-JP" altLang="en-US" smtClean="0"/>
              <a:pPr/>
              <a:t>14</a:t>
            </a:fld>
            <a:endParaRPr kumimoji="1" lang="ja-JP" altLang="en-US"/>
          </a:p>
        </p:txBody>
      </p:sp>
      <p:sp>
        <p:nvSpPr>
          <p:cNvPr id="9" name="正方形/長方形 8"/>
          <p:cNvSpPr/>
          <p:nvPr/>
        </p:nvSpPr>
        <p:spPr>
          <a:xfrm>
            <a:off x="-364" y="5989029"/>
            <a:ext cx="914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5643" y="2574480"/>
            <a:ext cx="3830507" cy="2848505"/>
          </a:xfrm>
          <a:prstGeom prst="rect">
            <a:avLst/>
          </a:prstGeom>
        </p:spPr>
      </p:pic>
      <p:pic>
        <p:nvPicPr>
          <p:cNvPr id="15" name="図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9552" y="2492896"/>
            <a:ext cx="3875112" cy="2916902"/>
          </a:xfrm>
          <a:prstGeom prst="rect">
            <a:avLst/>
          </a:prstGeom>
        </p:spPr>
      </p:pic>
      <p:pic>
        <p:nvPicPr>
          <p:cNvPr id="18" name="グラフィックス 1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744" y="548680"/>
            <a:ext cx="7807349" cy="1729315"/>
          </a:xfrm>
          <a:prstGeom prst="rect">
            <a:avLst/>
          </a:prstGeom>
        </p:spPr>
      </p:pic>
      <p:pic>
        <p:nvPicPr>
          <p:cNvPr id="19" name="グラフィックス 18"/>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743" y="5805264"/>
            <a:ext cx="7606405" cy="688769"/>
          </a:xfrm>
          <a:prstGeom prst="rect">
            <a:avLst/>
          </a:prstGeom>
        </p:spPr>
      </p:pic>
    </p:spTree>
    <p:extLst>
      <p:ext uri="{BB962C8B-B14F-4D97-AF65-F5344CB8AC3E}">
        <p14:creationId xmlns:p14="http://schemas.microsoft.com/office/powerpoint/2010/main" val="1984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fontScale="92500"/>
          </a:bodyPr>
          <a:lstStyle/>
          <a:p>
            <a:r>
              <a:rPr kumimoji="1" lang="ja-JP" altLang="en-US" dirty="0">
                <a:solidFill>
                  <a:srgbClr val="0070C0"/>
                </a:solidFill>
              </a:rPr>
              <a:t>東日本大震災発生時</a:t>
            </a:r>
            <a:endParaRPr kumimoji="1" lang="en-US" altLang="ja-JP" dirty="0">
              <a:solidFill>
                <a:srgbClr val="0070C0"/>
              </a:solidFill>
            </a:endParaRPr>
          </a:p>
          <a:p>
            <a:pPr lvl="1"/>
            <a:r>
              <a:rPr lang="ja-JP" altLang="en-US" dirty="0"/>
              <a:t>新幹線では運行中の</a:t>
            </a:r>
            <a:r>
              <a:rPr lang="en-US" altLang="ja-JP" dirty="0"/>
              <a:t>27</a:t>
            </a:r>
            <a:r>
              <a:rPr lang="ja-JP" altLang="en-US" dirty="0"/>
              <a:t>本の列車が揺れが来る前に緊急停止。</a:t>
            </a:r>
            <a:r>
              <a:rPr lang="en-US" altLang="ja-JP" dirty="0"/>
              <a:t>1</a:t>
            </a:r>
            <a:r>
              <a:rPr lang="ja-JP" altLang="en-US" dirty="0"/>
              <a:t>両だけ脱輪したが、</a:t>
            </a:r>
            <a:r>
              <a:rPr lang="en-US" altLang="ja-JP" dirty="0"/>
              <a:t>14km/h</a:t>
            </a:r>
            <a:r>
              <a:rPr lang="ja-JP" altLang="en-US" dirty="0" err="1"/>
              <a:t>まで</a:t>
            </a:r>
            <a:r>
              <a:rPr lang="ja-JP" altLang="en-US" dirty="0"/>
              <a:t>減速していた。一人のけが人も出ず。→緊急地震速報技術</a:t>
            </a:r>
            <a:endParaRPr lang="en-US" altLang="ja-JP" dirty="0"/>
          </a:p>
          <a:p>
            <a:pPr lvl="1"/>
            <a:r>
              <a:rPr lang="ja-JP" altLang="en-US" dirty="0"/>
              <a:t>昭和</a:t>
            </a:r>
            <a:r>
              <a:rPr lang="en-US" altLang="ja-JP" dirty="0"/>
              <a:t>40</a:t>
            </a:r>
            <a:r>
              <a:rPr lang="ja-JP" altLang="en-US" dirty="0"/>
              <a:t>年に建設の仙台市庁舎は無傷→耐震補強技術</a:t>
            </a:r>
            <a:endParaRPr lang="en-US" altLang="ja-JP" dirty="0"/>
          </a:p>
          <a:p>
            <a:pPr lvl="1"/>
            <a:r>
              <a:rPr kumimoji="1" lang="ja-JP" altLang="en-US" dirty="0"/>
              <a:t>ガス漏れが原因の火災はなし→マイコンメータ技術</a:t>
            </a:r>
            <a:endParaRPr kumimoji="1" lang="en-US" altLang="ja-JP" dirty="0"/>
          </a:p>
          <a:p>
            <a:endParaRPr kumimoji="1" lang="en-US" altLang="ja-JP" dirty="0"/>
          </a:p>
          <a:p>
            <a:pPr marL="457200" indent="-457200">
              <a:buFont typeface="Arial" panose="020B0604020202020204" pitchFamily="34" charset="0"/>
              <a:buChar char="•"/>
            </a:pPr>
            <a:r>
              <a:rPr lang="ja-JP" altLang="en-US" sz="3000" dirty="0">
                <a:solidFill>
                  <a:srgbClr val="0070C0"/>
                </a:solidFill>
              </a:rPr>
              <a:t>災害の多い日本で、長年にわたり培われた防災技術の優秀性を認識</a:t>
            </a:r>
            <a:endParaRPr lang="en-US" altLang="ja-JP" sz="3000" dirty="0">
              <a:solidFill>
                <a:srgbClr val="0070C0"/>
              </a:solidFill>
            </a:endParaRPr>
          </a:p>
          <a:p>
            <a:pPr marL="457200" indent="-457200">
              <a:buFont typeface="Arial" panose="020B0604020202020204" pitchFamily="34" charset="0"/>
              <a:buChar char="•"/>
            </a:pPr>
            <a:r>
              <a:rPr kumimoji="1" lang="ja-JP" altLang="en-US" sz="3000" dirty="0">
                <a:solidFill>
                  <a:srgbClr val="0070C0"/>
                </a:solidFill>
              </a:rPr>
              <a:t>防災技術のリソースを海外でも広く利用してもらうことは、ビジネスとしての世界への貢献</a:t>
            </a:r>
            <a:endParaRPr kumimoji="1" lang="en-US" altLang="ja-JP" sz="3000" dirty="0">
              <a:solidFill>
                <a:srgbClr val="0070C0"/>
              </a:solidFill>
            </a:endParaRPr>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18E1895-72DB-493C-8A5B-76A62F7A3F8C}" type="slidenum">
              <a:rPr kumimoji="1" lang="ja-JP" altLang="en-US" smtClean="0"/>
              <a:pPr/>
              <a:t>2</a:t>
            </a:fld>
            <a:endParaRPr kumimoji="1" lang="ja-JP" altLang="en-US"/>
          </a:p>
        </p:txBody>
      </p:sp>
      <p:sp>
        <p:nvSpPr>
          <p:cNvPr id="6" name="タイトル 5"/>
          <p:cNvSpPr>
            <a:spLocks noGrp="1"/>
          </p:cNvSpPr>
          <p:nvPr>
            <p:ph type="title"/>
          </p:nvPr>
        </p:nvSpPr>
        <p:spPr>
          <a:solidFill>
            <a:srgbClr val="0070C0"/>
          </a:solidFill>
        </p:spPr>
        <p:txBody>
          <a:bodyPr/>
          <a:lstStyle/>
          <a:p>
            <a:pPr algn="ctr"/>
            <a:r>
              <a:rPr lang="ja-JP" altLang="en-US" dirty="0"/>
              <a:t>優れた日本の防災技術</a:t>
            </a:r>
            <a:endParaRPr kumimoji="1" lang="ja-JP" altLang="en-US" dirty="0"/>
          </a:p>
        </p:txBody>
      </p:sp>
    </p:spTree>
    <p:extLst>
      <p:ext uri="{BB962C8B-B14F-4D97-AF65-F5344CB8AC3E}">
        <p14:creationId xmlns:p14="http://schemas.microsoft.com/office/powerpoint/2010/main" val="214241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764704"/>
            <a:ext cx="9144000" cy="5544616"/>
          </a:xfrm>
        </p:spPr>
        <p:txBody>
          <a:bodyPr>
            <a:normAutofit fontScale="70000" lnSpcReduction="20000"/>
          </a:bodyPr>
          <a:lstStyle/>
          <a:p>
            <a:pPr marL="514350" indent="-514350">
              <a:buFont typeface="+mj-lt"/>
              <a:buAutoNum type="arabicPeriod"/>
            </a:pPr>
            <a:r>
              <a:rPr lang="ja-JP" altLang="en-US" dirty="0"/>
              <a:t>特定の問題を解決したいが、どんな技術があるのか分からない。</a:t>
            </a:r>
          </a:p>
          <a:p>
            <a:pPr marL="514350" indent="-514350">
              <a:buFont typeface="+mj-lt"/>
              <a:buAutoNum type="arabicPeriod"/>
            </a:pPr>
            <a:r>
              <a:rPr lang="ja-JP" altLang="en-US" dirty="0"/>
              <a:t>防災技術は非常に広く様々な業種に散在しているため、探している技術を持つ会社がどこなのか分からない。</a:t>
            </a:r>
          </a:p>
          <a:p>
            <a:pPr marL="514350" indent="-514350">
              <a:buFont typeface="+mj-lt"/>
              <a:buAutoNum type="arabicPeriod"/>
            </a:pPr>
            <a:r>
              <a:rPr lang="ja-JP" altLang="en-US" dirty="0"/>
              <a:t>探している技術を持つ会社名が分かっても、その会社が大きいため、その会社のウェブサイトで探している技術を見つけられないし、見つけられても担当部署へのコンタクトが困難。</a:t>
            </a:r>
          </a:p>
          <a:p>
            <a:pPr marL="514350" indent="-514350">
              <a:buFont typeface="+mj-lt"/>
              <a:buAutoNum type="arabicPeriod"/>
            </a:pPr>
            <a:r>
              <a:rPr lang="ja-JP" altLang="en-US" dirty="0"/>
              <a:t>外国の民間企業が技術紹介に来ても、信頼できる会社なのか、信頼できる技術なのかを判断できない。</a:t>
            </a:r>
          </a:p>
          <a:p>
            <a:pPr marL="514350" indent="-514350">
              <a:buFont typeface="+mj-lt"/>
              <a:buAutoNum type="arabicPeriod"/>
            </a:pPr>
            <a:r>
              <a:rPr lang="ja-JP" altLang="en-US" dirty="0"/>
              <a:t>ほとんどの会社の持つ技術は個別の要素技術で、それだけではソリューションにならない。問題を解決するためには、技術をパッケージ化する必要があるので、そこまでやって欲しい。</a:t>
            </a:r>
          </a:p>
          <a:p>
            <a:pPr marL="514350" indent="-514350">
              <a:buFont typeface="+mj-lt"/>
              <a:buAutoNum type="arabicPeriod"/>
            </a:pPr>
            <a:r>
              <a:rPr lang="ja-JP" altLang="en-US" dirty="0"/>
              <a:t>収益を上げない防災事業に、多くの予算を費やせない。防災技術の費用対効果が分からない。日本製の技術は、信頼はできるが高そうだ。</a:t>
            </a:r>
          </a:p>
          <a:p>
            <a:pPr marL="514350" indent="-514350">
              <a:buFont typeface="+mj-lt"/>
              <a:buAutoNum type="arabicPeriod"/>
            </a:pPr>
            <a:r>
              <a:rPr lang="ja-JP" altLang="en-US" dirty="0"/>
              <a:t>結局、解決したい問題を解決できる技術や、それを持つ日本の会社を見つけるのは困難。</a:t>
            </a:r>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18E1895-72DB-493C-8A5B-76A62F7A3F8C}" type="slidenum">
              <a:rPr kumimoji="1" lang="ja-JP" altLang="en-US" smtClean="0"/>
              <a:pPr/>
              <a:t>3</a:t>
            </a:fld>
            <a:endParaRPr kumimoji="1" lang="ja-JP" altLang="en-US"/>
          </a:p>
        </p:txBody>
      </p:sp>
      <p:sp>
        <p:nvSpPr>
          <p:cNvPr id="6" name="タイトル 5"/>
          <p:cNvSpPr>
            <a:spLocks noGrp="1"/>
          </p:cNvSpPr>
          <p:nvPr>
            <p:ph type="title"/>
          </p:nvPr>
        </p:nvSpPr>
        <p:spPr>
          <a:xfrm>
            <a:off x="0" y="-7441"/>
            <a:ext cx="9144000" cy="634082"/>
          </a:xfrm>
          <a:solidFill>
            <a:srgbClr val="0070C0"/>
          </a:solidFill>
        </p:spPr>
        <p:txBody>
          <a:bodyPr/>
          <a:lstStyle/>
          <a:p>
            <a:r>
              <a:rPr lang="ja-JP" altLang="en-US" sz="3600" dirty="0"/>
              <a:t>技術を探す側の悩み</a:t>
            </a:r>
            <a:endParaRPr kumimoji="1" lang="ja-JP" altLang="en-US" sz="3600" dirty="0"/>
          </a:p>
        </p:txBody>
      </p:sp>
    </p:spTree>
    <p:extLst>
      <p:ext uri="{BB962C8B-B14F-4D97-AF65-F5344CB8AC3E}">
        <p14:creationId xmlns:p14="http://schemas.microsoft.com/office/powerpoint/2010/main" val="205986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836712"/>
            <a:ext cx="8964488" cy="5472608"/>
          </a:xfrm>
        </p:spPr>
        <p:txBody>
          <a:bodyPr>
            <a:normAutofit fontScale="85000" lnSpcReduction="20000"/>
          </a:bodyPr>
          <a:lstStyle/>
          <a:p>
            <a:pPr marL="514350" indent="-514350">
              <a:buFont typeface="+mj-lt"/>
              <a:buAutoNum type="arabicPeriod"/>
            </a:pPr>
            <a:r>
              <a:rPr lang="ja-JP" altLang="en-US" dirty="0"/>
              <a:t>防災・減災技術を持っている多くの企業は中小企業。だが、中小企業は海外展開をする力がない。</a:t>
            </a:r>
          </a:p>
          <a:p>
            <a:pPr marL="514350" indent="-514350">
              <a:buFont typeface="+mj-lt"/>
              <a:buAutoNum type="arabicPeriod"/>
            </a:pPr>
            <a:r>
              <a:rPr lang="ja-JP" altLang="en-US" dirty="0"/>
              <a:t>現地の政府機関が民間企業には会ってくれないので、自社技術の説明の機会を得られない。</a:t>
            </a:r>
          </a:p>
          <a:p>
            <a:pPr marL="514350" indent="-514350">
              <a:buFont typeface="+mj-lt"/>
              <a:buAutoNum type="arabicPeriod"/>
            </a:pPr>
            <a:r>
              <a:rPr lang="ja-JP" altLang="en-US" dirty="0"/>
              <a:t>他国から日本へ防災・減災技術を学びに来る人が多くいるが、その人たちへ自社の技術を紹介する機会を得られない。</a:t>
            </a:r>
          </a:p>
          <a:p>
            <a:pPr marL="514350" indent="-514350">
              <a:buFont typeface="+mj-lt"/>
              <a:buAutoNum type="arabicPeriod"/>
            </a:pPr>
            <a:r>
              <a:rPr lang="ja-JP" altLang="en-US" dirty="0"/>
              <a:t>自社の保有する技術は要素技術なので、それだけでは課題の解決はできず、顧客の関心を惹かない。他社の技術とパッケージ化する必要がある。</a:t>
            </a:r>
          </a:p>
          <a:p>
            <a:pPr marL="514350" indent="-514350">
              <a:buFont typeface="+mj-lt"/>
              <a:buAutoNum type="arabicPeriod"/>
            </a:pPr>
            <a:r>
              <a:rPr lang="ja-JP" altLang="en-US" dirty="0"/>
              <a:t>防災を担当している役所が分散しているため、営業効率が非常に悪い。</a:t>
            </a:r>
          </a:p>
          <a:p>
            <a:pPr marL="514350" indent="-514350">
              <a:buFont typeface="+mj-lt"/>
              <a:buAutoNum type="arabicPeriod"/>
            </a:pPr>
            <a:r>
              <a:rPr lang="ja-JP" altLang="en-US" dirty="0"/>
              <a:t>効果的な技術の宣伝手段がない。</a:t>
            </a:r>
          </a:p>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18E1895-72DB-493C-8A5B-76A62F7A3F8C}" type="slidenum">
              <a:rPr kumimoji="1" lang="ja-JP" altLang="en-US" smtClean="0"/>
              <a:pPr/>
              <a:t>4</a:t>
            </a:fld>
            <a:endParaRPr kumimoji="1" lang="ja-JP" altLang="en-US"/>
          </a:p>
        </p:txBody>
      </p:sp>
      <p:sp>
        <p:nvSpPr>
          <p:cNvPr id="6" name="タイトル 5"/>
          <p:cNvSpPr>
            <a:spLocks noGrp="1"/>
          </p:cNvSpPr>
          <p:nvPr>
            <p:ph type="title"/>
          </p:nvPr>
        </p:nvSpPr>
        <p:spPr>
          <a:solidFill>
            <a:srgbClr val="0070C0"/>
          </a:solidFill>
        </p:spPr>
        <p:txBody>
          <a:bodyPr/>
          <a:lstStyle/>
          <a:p>
            <a:r>
              <a:rPr lang="ja-JP" altLang="en-US" sz="3600" dirty="0"/>
              <a:t>技術を提供する企業の悩み</a:t>
            </a:r>
            <a:endParaRPr kumimoji="1" lang="ja-JP" altLang="en-US" sz="3600" dirty="0"/>
          </a:p>
        </p:txBody>
      </p:sp>
    </p:spTree>
    <p:extLst>
      <p:ext uri="{BB962C8B-B14F-4D97-AF65-F5344CB8AC3E}">
        <p14:creationId xmlns:p14="http://schemas.microsoft.com/office/powerpoint/2010/main" val="235836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649236"/>
            <a:ext cx="9144000" cy="1123580"/>
          </a:xfrm>
        </p:spPr>
        <p:txBody>
          <a:bodyPr>
            <a:normAutofit fontScale="92500" lnSpcReduction="10000"/>
          </a:bodyPr>
          <a:lstStyle/>
          <a:p>
            <a:pPr algn="ctr"/>
            <a:r>
              <a:rPr kumimoji="1" lang="ja-JP" altLang="en-US" dirty="0"/>
              <a:t>みんなで一緒に協力して海外展開をしよう！</a:t>
            </a:r>
            <a:endParaRPr kumimoji="1" lang="en-US" altLang="ja-JP" dirty="0"/>
          </a:p>
          <a:p>
            <a:pPr algn="ctr"/>
            <a:r>
              <a:rPr kumimoji="1" lang="en-US" altLang="ja-JP" dirty="0">
                <a:solidFill>
                  <a:srgbClr val="FF0000"/>
                </a:solidFill>
              </a:rPr>
              <a:t>JBP</a:t>
            </a:r>
            <a:r>
              <a:rPr kumimoji="1" lang="ja-JP" altLang="en-US" dirty="0">
                <a:solidFill>
                  <a:srgbClr val="FF0000"/>
                </a:solidFill>
              </a:rPr>
              <a:t>理念：災害に先手を打つ</a:t>
            </a:r>
            <a:endParaRPr kumimoji="1" lang="en-US" altLang="ja-JP" dirty="0">
              <a:solidFill>
                <a:srgbClr val="FF0000"/>
              </a:solidFill>
            </a:endParaRPr>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18E1895-72DB-493C-8A5B-76A62F7A3F8C}" type="slidenum">
              <a:rPr kumimoji="1" lang="ja-JP" altLang="en-US" smtClean="0"/>
              <a:pPr/>
              <a:t>5</a:t>
            </a:fld>
            <a:endParaRPr kumimoji="1" lang="ja-JP" altLang="en-US"/>
          </a:p>
        </p:txBody>
      </p:sp>
      <p:sp>
        <p:nvSpPr>
          <p:cNvPr id="6" name="タイトル 5"/>
          <p:cNvSpPr>
            <a:spLocks noGrp="1"/>
          </p:cNvSpPr>
          <p:nvPr>
            <p:ph type="title"/>
          </p:nvPr>
        </p:nvSpPr>
        <p:spPr>
          <a:solidFill>
            <a:srgbClr val="0070C0"/>
          </a:solidFill>
        </p:spPr>
        <p:txBody>
          <a:bodyPr/>
          <a:lstStyle/>
          <a:p>
            <a:pPr algn="ctr"/>
            <a:r>
              <a:rPr kumimoji="1" lang="en-US" altLang="ja-JP" dirty="0"/>
              <a:t>JBP</a:t>
            </a:r>
            <a:r>
              <a:rPr kumimoji="1" lang="ja-JP" altLang="en-US" dirty="0"/>
              <a:t>の誕生</a:t>
            </a:r>
          </a:p>
        </p:txBody>
      </p:sp>
      <p:graphicFrame>
        <p:nvGraphicFramePr>
          <p:cNvPr id="7" name="コンテンツ プレースホルダー 3"/>
          <p:cNvGraphicFramePr>
            <a:graphicFrameLocks/>
          </p:cNvGraphicFramePr>
          <p:nvPr>
            <p:extLst>
              <p:ext uri="{D42A27DB-BD31-4B8C-83A1-F6EECF244321}">
                <p14:modId xmlns:p14="http://schemas.microsoft.com/office/powerpoint/2010/main" val="3121937057"/>
              </p:ext>
            </p:extLst>
          </p:nvPr>
        </p:nvGraphicFramePr>
        <p:xfrm>
          <a:off x="539552" y="2060848"/>
          <a:ext cx="8136904" cy="3918582"/>
        </p:xfrm>
        <a:graphic>
          <a:graphicData uri="http://schemas.openxmlformats.org/drawingml/2006/table">
            <a:tbl>
              <a:tblPr firstRow="1" bandRow="1">
                <a:tableStyleId>{5C22544A-7EE6-4342-B048-85BDC9FD1C3A}</a:tableStyleId>
              </a:tblPr>
              <a:tblGrid>
                <a:gridCol w="1119960">
                  <a:extLst>
                    <a:ext uri="{9D8B030D-6E8A-4147-A177-3AD203B41FA5}">
                      <a16:colId xmlns:a16="http://schemas.microsoft.com/office/drawing/2014/main" val="20000"/>
                    </a:ext>
                  </a:extLst>
                </a:gridCol>
                <a:gridCol w="7016944">
                  <a:extLst>
                    <a:ext uri="{9D8B030D-6E8A-4147-A177-3AD203B41FA5}">
                      <a16:colId xmlns:a16="http://schemas.microsoft.com/office/drawing/2014/main" val="20001"/>
                    </a:ext>
                  </a:extLst>
                </a:gridCol>
              </a:tblGrid>
              <a:tr h="272025">
                <a:tc>
                  <a:txBody>
                    <a:bodyPr/>
                    <a:lstStyle/>
                    <a:p>
                      <a:r>
                        <a:rPr kumimoji="1" lang="ja-JP" altLang="en-US" sz="2000" dirty="0">
                          <a:solidFill>
                            <a:schemeClr val="tx1"/>
                          </a:solidFill>
                        </a:rPr>
                        <a:t>設立</a:t>
                      </a:r>
                    </a:p>
                  </a:txBody>
                  <a:tcPr marL="84406" marR="84406">
                    <a:solidFill>
                      <a:srgbClr val="E9EDF4"/>
                    </a:solidFill>
                  </a:tcPr>
                </a:tc>
                <a:tc>
                  <a:txBody>
                    <a:bodyPr/>
                    <a:lstStyle/>
                    <a:p>
                      <a:r>
                        <a:rPr kumimoji="1" lang="en-US" altLang="ja-JP" sz="2000" dirty="0">
                          <a:solidFill>
                            <a:schemeClr val="tx1"/>
                          </a:solidFill>
                        </a:rPr>
                        <a:t>2014</a:t>
                      </a:r>
                      <a:r>
                        <a:rPr kumimoji="1" lang="ja-JP" altLang="en-US" sz="2000" dirty="0">
                          <a:solidFill>
                            <a:schemeClr val="tx1"/>
                          </a:solidFill>
                        </a:rPr>
                        <a:t>年</a:t>
                      </a:r>
                      <a:r>
                        <a:rPr kumimoji="1" lang="en-US" altLang="ja-JP" sz="2000" dirty="0">
                          <a:solidFill>
                            <a:schemeClr val="tx1"/>
                          </a:solidFill>
                        </a:rPr>
                        <a:t>6</a:t>
                      </a:r>
                      <a:r>
                        <a:rPr kumimoji="1" lang="ja-JP" altLang="en-US" sz="2000" dirty="0">
                          <a:solidFill>
                            <a:schemeClr val="tx1"/>
                          </a:solidFill>
                        </a:rPr>
                        <a:t>月に設立され、</a:t>
                      </a:r>
                      <a:r>
                        <a:rPr kumimoji="1" lang="en-US" altLang="ja-JP" sz="2000" dirty="0">
                          <a:solidFill>
                            <a:schemeClr val="tx1"/>
                          </a:solidFill>
                        </a:rPr>
                        <a:t>2017</a:t>
                      </a:r>
                      <a:r>
                        <a:rPr kumimoji="1" lang="ja-JP" altLang="en-US" sz="2000" dirty="0">
                          <a:solidFill>
                            <a:schemeClr val="tx1"/>
                          </a:solidFill>
                        </a:rPr>
                        <a:t>年</a:t>
                      </a:r>
                      <a:r>
                        <a:rPr kumimoji="1" lang="en-US" altLang="ja-JP" sz="2000" dirty="0">
                          <a:solidFill>
                            <a:schemeClr val="tx1"/>
                          </a:solidFill>
                        </a:rPr>
                        <a:t>4</a:t>
                      </a:r>
                      <a:r>
                        <a:rPr kumimoji="1" lang="ja-JP" altLang="en-US" sz="2000" dirty="0">
                          <a:solidFill>
                            <a:schemeClr val="tx1"/>
                          </a:solidFill>
                        </a:rPr>
                        <a:t>月に一般社団法人</a:t>
                      </a:r>
                    </a:p>
                  </a:txBody>
                  <a:tcPr marL="84406" marR="84406">
                    <a:solidFill>
                      <a:srgbClr val="E9EDF4"/>
                    </a:solidFill>
                  </a:tcPr>
                </a:tc>
                <a:extLst>
                  <a:ext uri="{0D108BD9-81ED-4DB2-BD59-A6C34878D82A}">
                    <a16:rowId xmlns:a16="http://schemas.microsoft.com/office/drawing/2014/main" val="10000"/>
                  </a:ext>
                </a:extLst>
              </a:tr>
              <a:tr h="1135001">
                <a:tc>
                  <a:txBody>
                    <a:bodyPr/>
                    <a:lstStyle/>
                    <a:p>
                      <a:r>
                        <a:rPr kumimoji="1" lang="ja-JP" altLang="en-US" sz="2000" dirty="0"/>
                        <a:t>目的</a:t>
                      </a:r>
                    </a:p>
                  </a:txBody>
                  <a:tcPr marL="84406" marR="84406"/>
                </a:tc>
                <a:tc>
                  <a:txBody>
                    <a:bodyPr/>
                    <a:lstStyle/>
                    <a:p>
                      <a:r>
                        <a:rPr kumimoji="1" lang="ja-JP" altLang="en-US" sz="2000" dirty="0"/>
                        <a:t>民間企業が日本で培った優れた防災・減災技術を、世界に提供し、強靭な社会作りに貢献する。</a:t>
                      </a:r>
                      <a:endParaRPr kumimoji="1" lang="en-US" altLang="ja-JP" sz="2000" dirty="0"/>
                    </a:p>
                    <a:p>
                      <a:pPr marL="742950" lvl="1" indent="-285750">
                        <a:buFont typeface="Arial" panose="020B0604020202020204" pitchFamily="34" charset="0"/>
                        <a:buChar char="•"/>
                      </a:pPr>
                      <a:r>
                        <a:rPr kumimoji="1" lang="ja-JP" altLang="en-US" sz="2000" dirty="0"/>
                        <a:t>多くの会社が集まり、協力し、防災・減災技術を結集する。</a:t>
                      </a:r>
                      <a:endParaRPr kumimoji="1" lang="en-US" altLang="ja-JP" sz="2000" dirty="0"/>
                    </a:p>
                    <a:p>
                      <a:pPr marL="742950" lvl="1" indent="-285750">
                        <a:buFont typeface="Arial" panose="020B0604020202020204" pitchFamily="34" charset="0"/>
                        <a:buChar char="•"/>
                      </a:pPr>
                      <a:r>
                        <a:rPr kumimoji="1" lang="ja-JP" altLang="en-US" sz="2000" dirty="0"/>
                        <a:t>政府機関と学術界と連携する。</a:t>
                      </a:r>
                      <a:endParaRPr kumimoji="1" lang="en-US" altLang="ja-JP" sz="2000" dirty="0"/>
                    </a:p>
                  </a:txBody>
                  <a:tcPr marL="84406" marR="84406"/>
                </a:tc>
                <a:extLst>
                  <a:ext uri="{0D108BD9-81ED-4DB2-BD59-A6C34878D82A}">
                    <a16:rowId xmlns:a16="http://schemas.microsoft.com/office/drawing/2014/main" val="10001"/>
                  </a:ext>
                </a:extLst>
              </a:tr>
              <a:tr h="410909">
                <a:tc>
                  <a:txBody>
                    <a:bodyPr/>
                    <a:lstStyle/>
                    <a:p>
                      <a:r>
                        <a:rPr kumimoji="1" lang="ja-JP" altLang="en-US" sz="2000" dirty="0"/>
                        <a:t>会員数</a:t>
                      </a:r>
                    </a:p>
                  </a:txBody>
                  <a:tcPr marL="84406" marR="844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t>計</a:t>
                      </a:r>
                      <a:r>
                        <a:rPr kumimoji="1" lang="en-US" altLang="ja-JP" sz="2000" dirty="0"/>
                        <a:t>105</a:t>
                      </a:r>
                      <a:r>
                        <a:rPr kumimoji="1" lang="ja-JP" altLang="en-US" sz="2000" dirty="0"/>
                        <a:t>社・団体</a:t>
                      </a:r>
                    </a:p>
                  </a:txBody>
                  <a:tcPr marL="84406" marR="84406"/>
                </a:tc>
                <a:extLst>
                  <a:ext uri="{0D108BD9-81ED-4DB2-BD59-A6C34878D82A}">
                    <a16:rowId xmlns:a16="http://schemas.microsoft.com/office/drawing/2014/main" val="10002"/>
                  </a:ext>
                </a:extLst>
              </a:tr>
              <a:tr h="703513">
                <a:tc>
                  <a:txBody>
                    <a:bodyPr/>
                    <a:lstStyle/>
                    <a:p>
                      <a:r>
                        <a:rPr kumimoji="1" lang="ja-JP" altLang="en-US" sz="2000" dirty="0"/>
                        <a:t>会員業種種類</a:t>
                      </a:r>
                    </a:p>
                  </a:txBody>
                  <a:tcPr marL="84406" marR="84406"/>
                </a:tc>
                <a:tc>
                  <a:txBody>
                    <a:bodyPr/>
                    <a:lstStyle/>
                    <a:p>
                      <a:r>
                        <a:rPr kumimoji="1" lang="en-US" altLang="ja-JP" sz="2000" dirty="0"/>
                        <a:t>ICT</a:t>
                      </a:r>
                      <a:r>
                        <a:rPr kumimoji="1" lang="ja-JP" altLang="en-US" sz="2000" dirty="0"/>
                        <a:t>会社、建設会社、建設コンサルタント、建築設計会社、地図会社、計測機器、建材製造、防災用品製造、造船、イノベーション</a:t>
                      </a:r>
                    </a:p>
                  </a:txBody>
                  <a:tcPr marL="84406" marR="84406"/>
                </a:tc>
                <a:extLst>
                  <a:ext uri="{0D108BD9-81ED-4DB2-BD59-A6C34878D82A}">
                    <a16:rowId xmlns:a16="http://schemas.microsoft.com/office/drawing/2014/main" val="10003"/>
                  </a:ext>
                </a:extLst>
              </a:tr>
              <a:tr h="487769">
                <a:tc>
                  <a:txBody>
                    <a:bodyPr/>
                    <a:lstStyle/>
                    <a:p>
                      <a:r>
                        <a:rPr kumimoji="1" lang="ja-JP" altLang="en-US" sz="2000" dirty="0"/>
                        <a:t>主な支援団体</a:t>
                      </a:r>
                    </a:p>
                  </a:txBody>
                  <a:tcPr marL="84406" marR="84406"/>
                </a:tc>
                <a:tc>
                  <a:txBody>
                    <a:bodyPr/>
                    <a:lstStyle/>
                    <a:p>
                      <a:r>
                        <a:rPr kumimoji="1" lang="ja-JP" altLang="en-US" sz="2000" dirty="0"/>
                        <a:t>賛助会員：国土交通省、総務省、水資源機構、</a:t>
                      </a:r>
                      <a:r>
                        <a:rPr kumimoji="1" lang="en-US" altLang="ja-JP" sz="2000" dirty="0"/>
                        <a:t>JICA</a:t>
                      </a:r>
                    </a:p>
                    <a:p>
                      <a:r>
                        <a:rPr kumimoji="1" lang="ja-JP" altLang="en-US" sz="2000" dirty="0"/>
                        <a:t>内閣府、経済産業省も各種会合へ出席</a:t>
                      </a:r>
                      <a:endParaRPr kumimoji="1" lang="en-US" altLang="ja-JP" sz="2000" dirty="0"/>
                    </a:p>
                  </a:txBody>
                  <a:tcPr marL="84406" marR="84406"/>
                </a:tc>
                <a:extLst>
                  <a:ext uri="{0D108BD9-81ED-4DB2-BD59-A6C34878D82A}">
                    <a16:rowId xmlns:a16="http://schemas.microsoft.com/office/drawing/2014/main" val="10004"/>
                  </a:ext>
                </a:extLst>
              </a:tr>
              <a:tr h="272025">
                <a:tc>
                  <a:txBody>
                    <a:bodyPr/>
                    <a:lstStyle/>
                    <a:p>
                      <a:r>
                        <a:rPr kumimoji="1" lang="ja-JP" altLang="en-US" sz="2000" dirty="0"/>
                        <a:t>資金源</a:t>
                      </a:r>
                    </a:p>
                  </a:txBody>
                  <a:tcPr marL="84406" marR="84406"/>
                </a:tc>
                <a:tc>
                  <a:txBody>
                    <a:bodyPr/>
                    <a:lstStyle/>
                    <a:p>
                      <a:r>
                        <a:rPr kumimoji="1" lang="ja-JP" altLang="en-US" sz="2000" dirty="0"/>
                        <a:t>会員会費（幹事会員</a:t>
                      </a:r>
                      <a:r>
                        <a:rPr kumimoji="1" lang="en-US" altLang="ja-JP" sz="2000" dirty="0"/>
                        <a:t>50</a:t>
                      </a:r>
                      <a:r>
                        <a:rPr kumimoji="1" lang="ja-JP" altLang="en-US" sz="2000" dirty="0"/>
                        <a:t>万円</a:t>
                      </a:r>
                      <a:r>
                        <a:rPr kumimoji="1" lang="en-US" altLang="ja-JP" sz="2000" dirty="0"/>
                        <a:t>/</a:t>
                      </a:r>
                      <a:r>
                        <a:rPr kumimoji="1" lang="ja-JP" altLang="en-US" sz="2000" dirty="0"/>
                        <a:t>年、一般会員</a:t>
                      </a:r>
                      <a:r>
                        <a:rPr kumimoji="1" lang="en-US" altLang="ja-JP" sz="2000" dirty="0"/>
                        <a:t>10</a:t>
                      </a:r>
                      <a:r>
                        <a:rPr kumimoji="1" lang="ja-JP" altLang="en-US" sz="2000" dirty="0"/>
                        <a:t>万円）</a:t>
                      </a:r>
                    </a:p>
                  </a:txBody>
                  <a:tcPr marL="84406" marR="84406"/>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0688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37934" cy="723445"/>
          </a:xfrm>
          <a:solidFill>
            <a:srgbClr val="0070C0"/>
          </a:solidFill>
        </p:spPr>
        <p:txBody>
          <a:bodyPr/>
          <a:lstStyle/>
          <a:p>
            <a:pPr algn="ctr"/>
            <a:r>
              <a:rPr kumimoji="1" lang="en-US" altLang="ja-JP"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JBP</a:t>
            </a:r>
            <a:r>
              <a:rPr kumimoji="1" lang="ja-JP" altLang="en-US"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設立前</a:t>
            </a:r>
          </a:p>
        </p:txBody>
      </p:sp>
      <p:pic>
        <p:nvPicPr>
          <p:cNvPr id="4" name="図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18551" y="1139907"/>
            <a:ext cx="1296000" cy="1134000"/>
          </a:xfrm>
          <a:prstGeom prst="rect">
            <a:avLst/>
          </a:prstGeom>
        </p:spPr>
      </p:pic>
      <p:pic>
        <p:nvPicPr>
          <p:cNvPr id="13" name="図 12"/>
          <p:cNvPicPr>
            <a:picLocks noChangeAspect="1"/>
          </p:cNvPicPr>
          <p:nvPr/>
        </p:nvPicPr>
        <p:blipFill rotWithShape="1">
          <a:blip r:embed="rId4" cstate="email">
            <a:extLst>
              <a:ext uri="{28A0092B-C50C-407E-A947-70E740481C1C}">
                <a14:useLocalDpi xmlns:a14="http://schemas.microsoft.com/office/drawing/2010/main" val="0"/>
              </a:ext>
            </a:extLst>
          </a:blip>
          <a:srcRect l="1864" r="23540"/>
          <a:stretch/>
        </p:blipFill>
        <p:spPr>
          <a:xfrm>
            <a:off x="2624946" y="886188"/>
            <a:ext cx="1296000" cy="999000"/>
          </a:xfrm>
          <a:prstGeom prst="rect">
            <a:avLst/>
          </a:prstGeom>
        </p:spPr>
      </p:pic>
      <p:pic>
        <p:nvPicPr>
          <p:cNvPr id="14" name="図 13"/>
          <p:cNvPicPr>
            <a:picLocks noChangeAspect="1"/>
          </p:cNvPicPr>
          <p:nvPr/>
        </p:nvPicPr>
        <p:blipFill rotWithShape="1">
          <a:blip r:embed="rId5" cstate="email">
            <a:extLst>
              <a:ext uri="{28A0092B-C50C-407E-A947-70E740481C1C}">
                <a14:useLocalDpi xmlns:a14="http://schemas.microsoft.com/office/drawing/2010/main" val="0"/>
              </a:ext>
            </a:extLst>
          </a:blip>
          <a:srcRect l="-6327" t="3133" r="679" b="5108"/>
          <a:stretch/>
        </p:blipFill>
        <p:spPr>
          <a:xfrm>
            <a:off x="525110" y="1133169"/>
            <a:ext cx="1296000" cy="999000"/>
          </a:xfrm>
          <a:prstGeom prst="rect">
            <a:avLst/>
          </a:prstGeom>
        </p:spPr>
      </p:pic>
      <p:pic>
        <p:nvPicPr>
          <p:cNvPr id="17" name="図 16"/>
          <p:cNvPicPr>
            <a:picLocks noChangeAspect="1"/>
          </p:cNvPicPr>
          <p:nvPr/>
        </p:nvPicPr>
        <p:blipFill rotWithShape="1">
          <a:blip r:embed="rId6" cstate="email">
            <a:extLst>
              <a:ext uri="{28A0092B-C50C-407E-A947-70E740481C1C}">
                <a14:useLocalDpi xmlns:a14="http://schemas.microsoft.com/office/drawing/2010/main" val="0"/>
              </a:ext>
            </a:extLst>
          </a:blip>
          <a:srcRect l="5646" r="16868"/>
          <a:stretch/>
        </p:blipFill>
        <p:spPr>
          <a:xfrm>
            <a:off x="2681526" y="5208709"/>
            <a:ext cx="1296000" cy="977400"/>
          </a:xfrm>
          <a:prstGeom prst="rect">
            <a:avLst/>
          </a:prstGeom>
        </p:spPr>
      </p:pic>
      <p:pic>
        <p:nvPicPr>
          <p:cNvPr id="20" name="図 19"/>
          <p:cNvPicPr>
            <a:picLocks noChangeAspect="1"/>
          </p:cNvPicPr>
          <p:nvPr/>
        </p:nvPicPr>
        <p:blipFill rotWithShape="1">
          <a:blip r:embed="rId7" cstate="email">
            <a:extLst>
              <a:ext uri="{28A0092B-C50C-407E-A947-70E740481C1C}">
                <a14:useLocalDpi xmlns:a14="http://schemas.microsoft.com/office/drawing/2010/main" val="0"/>
              </a:ext>
            </a:extLst>
          </a:blip>
          <a:srcRect r="16062"/>
          <a:stretch/>
        </p:blipFill>
        <p:spPr>
          <a:xfrm>
            <a:off x="182880" y="2718412"/>
            <a:ext cx="1296000" cy="1056672"/>
          </a:xfrm>
          <a:prstGeom prst="rect">
            <a:avLst/>
          </a:prstGeom>
        </p:spPr>
      </p:pic>
      <p:pic>
        <p:nvPicPr>
          <p:cNvPr id="22" name="図 21"/>
          <p:cNvPicPr>
            <a:picLocks noChangeAspect="1"/>
          </p:cNvPicPr>
          <p:nvPr/>
        </p:nvPicPr>
        <p:blipFill rotWithShape="1">
          <a:blip r:embed="rId8" cstate="email">
            <a:extLst>
              <a:ext uri="{28A0092B-C50C-407E-A947-70E740481C1C}">
                <a14:useLocalDpi xmlns:a14="http://schemas.microsoft.com/office/drawing/2010/main" val="0"/>
              </a:ext>
            </a:extLst>
          </a:blip>
          <a:srcRect l="3621" r="2530"/>
          <a:stretch/>
        </p:blipFill>
        <p:spPr>
          <a:xfrm>
            <a:off x="6017524" y="2548456"/>
            <a:ext cx="1296000" cy="1035720"/>
          </a:xfrm>
          <a:prstGeom prst="rect">
            <a:avLst/>
          </a:prstGeom>
        </p:spPr>
      </p:pic>
      <p:pic>
        <p:nvPicPr>
          <p:cNvPr id="23" name="図 22"/>
          <p:cNvPicPr>
            <a:picLocks noChangeAspect="1"/>
          </p:cNvPicPr>
          <p:nvPr/>
        </p:nvPicPr>
        <p:blipFill rotWithShape="1">
          <a:blip r:embed="rId9" cstate="email">
            <a:extLst>
              <a:ext uri="{28A0092B-C50C-407E-A947-70E740481C1C}">
                <a14:useLocalDpi xmlns:a14="http://schemas.microsoft.com/office/drawing/2010/main" val="0"/>
              </a:ext>
            </a:extLst>
          </a:blip>
          <a:srcRect l="21164" r="8708"/>
          <a:stretch/>
        </p:blipFill>
        <p:spPr>
          <a:xfrm>
            <a:off x="2044179" y="3330442"/>
            <a:ext cx="1296000" cy="1068408"/>
          </a:xfrm>
          <a:prstGeom prst="rect">
            <a:avLst/>
          </a:prstGeom>
        </p:spPr>
      </p:pic>
      <p:pic>
        <p:nvPicPr>
          <p:cNvPr id="37" name="図 3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588236" y="2530912"/>
            <a:ext cx="2029732" cy="2029732"/>
          </a:xfrm>
          <a:prstGeom prst="rect">
            <a:avLst/>
          </a:prstGeom>
        </p:spPr>
      </p:pic>
      <p:cxnSp>
        <p:nvCxnSpPr>
          <p:cNvPr id="6" name="直線矢印コネクタ 5"/>
          <p:cNvCxnSpPr>
            <a:endCxn id="13" idx="2"/>
          </p:cNvCxnSpPr>
          <p:nvPr/>
        </p:nvCxnSpPr>
        <p:spPr>
          <a:xfrm flipH="1" flipV="1">
            <a:off x="3272946" y="1885188"/>
            <a:ext cx="497422" cy="5912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endCxn id="14" idx="3"/>
          </p:cNvCxnSpPr>
          <p:nvPr/>
        </p:nvCxnSpPr>
        <p:spPr>
          <a:xfrm flipH="1" flipV="1">
            <a:off x="1821110" y="1632669"/>
            <a:ext cx="1899444" cy="10363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H="1" flipV="1">
            <a:off x="1599897" y="3040475"/>
            <a:ext cx="2120657" cy="25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a:off x="3346825" y="3692655"/>
            <a:ext cx="373729" cy="280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a:off x="1684933" y="4401107"/>
            <a:ext cx="2039481" cy="6745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endCxn id="17" idx="0"/>
          </p:cNvCxnSpPr>
          <p:nvPr/>
        </p:nvCxnSpPr>
        <p:spPr>
          <a:xfrm flipH="1">
            <a:off x="3329526" y="4770779"/>
            <a:ext cx="708776" cy="4379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V="1">
            <a:off x="5760035" y="3864647"/>
            <a:ext cx="2087965" cy="123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5604942" y="4260174"/>
            <a:ext cx="2306516" cy="5106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a:off x="5152731" y="4555925"/>
            <a:ext cx="460397" cy="6214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V="1">
            <a:off x="5082466" y="1868478"/>
            <a:ext cx="450841" cy="7807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a:endCxn id="22" idx="1"/>
          </p:cNvCxnSpPr>
          <p:nvPr/>
        </p:nvCxnSpPr>
        <p:spPr>
          <a:xfrm flipV="1">
            <a:off x="5733390" y="3066316"/>
            <a:ext cx="284134" cy="860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endCxn id="4" idx="1"/>
          </p:cNvCxnSpPr>
          <p:nvPr/>
        </p:nvCxnSpPr>
        <p:spPr>
          <a:xfrm flipV="1">
            <a:off x="5694713" y="1706907"/>
            <a:ext cx="1723838" cy="9609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0" name="Picture 2" descr="http://www.maryellendetrick.com/assets/policy-highlighted-in-green.jpg"/>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l="4870" r="2890"/>
          <a:stretch/>
        </p:blipFill>
        <p:spPr bwMode="auto">
          <a:xfrm>
            <a:off x="7828950" y="3246748"/>
            <a:ext cx="1308984" cy="9473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p:cNvPicPr>
            <a:picLocks noChangeAspect="1" noChangeArrowheads="1"/>
          </p:cNvPicPr>
          <p:nvPr/>
        </p:nvPicPr>
        <p:blipFill rotWithShape="1">
          <a:blip r:embed="rId12" cstate="email">
            <a:extLst>
              <a:ext uri="{28A0092B-C50C-407E-A947-70E740481C1C}">
                <a14:useLocalDpi xmlns:a14="http://schemas.microsoft.com/office/drawing/2010/main" val="0"/>
              </a:ext>
            </a:extLst>
          </a:blip>
          <a:srcRect t="4139" r="2124" b="2292"/>
          <a:stretch/>
        </p:blipFill>
        <p:spPr bwMode="auto">
          <a:xfrm>
            <a:off x="90188" y="4704042"/>
            <a:ext cx="1606720" cy="11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8"/>
          <p:cNvPicPr>
            <a:picLocks noChangeAspect="1" noChangeArrowheads="1"/>
          </p:cNvPicPr>
          <p:nvPr/>
        </p:nvPicPr>
        <p:blipFill rotWithShape="1">
          <a:blip r:embed="rId13">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a:ext>
            </a:extLst>
          </a:blip>
          <a:srcRect l="13322" r="23515"/>
          <a:stretch/>
        </p:blipFill>
        <p:spPr bwMode="auto">
          <a:xfrm>
            <a:off x="5274521" y="5070677"/>
            <a:ext cx="1615424" cy="1152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descr="https://bosai-jp.org/sites/default/files/styles/solutionmap_main/public/On_Vehicle_water_purification1.jpg?itok=BcWdCw8i"/>
          <p:cNvPicPr>
            <a:picLocks noChangeAspect="1" noChangeArrowheads="1"/>
          </p:cNvPicPr>
          <p:nvPr/>
        </p:nvPicPr>
        <p:blipFill rotWithShape="1">
          <a:blip r:embed="rId15" cstate="email">
            <a:extLst>
              <a:ext uri="{28A0092B-C50C-407E-A947-70E740481C1C}">
                <a14:useLocalDpi xmlns:a14="http://schemas.microsoft.com/office/drawing/2010/main" val="0"/>
              </a:ext>
            </a:extLst>
          </a:blip>
          <a:srcRect l="22713"/>
          <a:stretch/>
        </p:blipFill>
        <p:spPr bwMode="auto">
          <a:xfrm>
            <a:off x="4984628" y="736200"/>
            <a:ext cx="154704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gakko.shikokuchuo.jp/gakko/mso/wpschool/wp-content/uploads/2013/06/DSC06503.jp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7439184" y="4984803"/>
            <a:ext cx="1536000" cy="11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35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円/楕円 37"/>
          <p:cNvSpPr/>
          <p:nvPr/>
        </p:nvSpPr>
        <p:spPr>
          <a:xfrm rot="5400000">
            <a:off x="3741143" y="-952423"/>
            <a:ext cx="1741111" cy="8353626"/>
          </a:xfrm>
          <a:prstGeom prst="ellipse">
            <a:avLst/>
          </a:prstGeom>
          <a:noFill/>
          <a:ln w="76200">
            <a:solidFill>
              <a:srgbClr val="0070C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2731959" y="1094023"/>
            <a:ext cx="3488295" cy="4795499"/>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599072" y="1094023"/>
            <a:ext cx="8189441" cy="4795499"/>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0" y="0"/>
            <a:ext cx="9144000" cy="723445"/>
          </a:xfrm>
          <a:solidFill>
            <a:srgbClr val="0070C0"/>
          </a:solidFill>
        </p:spPr>
        <p:txBody>
          <a:bodyPr/>
          <a:lstStyle/>
          <a:p>
            <a:pPr algn="ctr"/>
            <a:r>
              <a:rPr kumimoji="1" lang="en-US" altLang="ja-JP"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JBP</a:t>
            </a:r>
            <a:r>
              <a:rPr kumimoji="1" lang="ja-JP" altLang="en-US"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設立後</a:t>
            </a:r>
          </a:p>
        </p:txBody>
      </p:sp>
      <p:pic>
        <p:nvPicPr>
          <p:cNvPr id="4" name="図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18551" y="1139907"/>
            <a:ext cx="1296000" cy="1134000"/>
          </a:xfrm>
          <a:prstGeom prst="rect">
            <a:avLst/>
          </a:prstGeom>
        </p:spPr>
      </p:pic>
      <p:pic>
        <p:nvPicPr>
          <p:cNvPr id="13" name="図 12"/>
          <p:cNvPicPr>
            <a:picLocks noChangeAspect="1"/>
          </p:cNvPicPr>
          <p:nvPr/>
        </p:nvPicPr>
        <p:blipFill rotWithShape="1">
          <a:blip r:embed="rId4" cstate="email">
            <a:extLst>
              <a:ext uri="{28A0092B-C50C-407E-A947-70E740481C1C}">
                <a14:useLocalDpi xmlns:a14="http://schemas.microsoft.com/office/drawing/2010/main" val="0"/>
              </a:ext>
            </a:extLst>
          </a:blip>
          <a:srcRect l="1864" r="23540"/>
          <a:stretch/>
        </p:blipFill>
        <p:spPr>
          <a:xfrm>
            <a:off x="2624946" y="886188"/>
            <a:ext cx="1296000" cy="999000"/>
          </a:xfrm>
          <a:prstGeom prst="rect">
            <a:avLst/>
          </a:prstGeom>
        </p:spPr>
      </p:pic>
      <p:pic>
        <p:nvPicPr>
          <p:cNvPr id="14" name="図 13"/>
          <p:cNvPicPr>
            <a:picLocks noChangeAspect="1"/>
          </p:cNvPicPr>
          <p:nvPr/>
        </p:nvPicPr>
        <p:blipFill rotWithShape="1">
          <a:blip r:embed="rId5" cstate="email">
            <a:extLst>
              <a:ext uri="{28A0092B-C50C-407E-A947-70E740481C1C}">
                <a14:useLocalDpi xmlns:a14="http://schemas.microsoft.com/office/drawing/2010/main" val="0"/>
              </a:ext>
            </a:extLst>
          </a:blip>
          <a:srcRect l="-6327" t="3133" r="679" b="5108"/>
          <a:stretch/>
        </p:blipFill>
        <p:spPr>
          <a:xfrm>
            <a:off x="653352" y="1274907"/>
            <a:ext cx="1296000" cy="999000"/>
          </a:xfrm>
          <a:prstGeom prst="rect">
            <a:avLst/>
          </a:prstGeom>
        </p:spPr>
      </p:pic>
      <p:pic>
        <p:nvPicPr>
          <p:cNvPr id="16" name="図 15"/>
          <p:cNvPicPr>
            <a:picLocks noChangeAspect="1"/>
          </p:cNvPicPr>
          <p:nvPr/>
        </p:nvPicPr>
        <p:blipFill rotWithShape="1">
          <a:blip r:embed="rId6" cstate="email">
            <a:extLst>
              <a:ext uri="{28A0092B-C50C-407E-A947-70E740481C1C}">
                <a14:useLocalDpi xmlns:a14="http://schemas.microsoft.com/office/drawing/2010/main" val="0"/>
              </a:ext>
            </a:extLst>
          </a:blip>
          <a:srcRect l="8871" r="8048"/>
          <a:stretch/>
        </p:blipFill>
        <p:spPr>
          <a:xfrm>
            <a:off x="434887" y="4662976"/>
            <a:ext cx="1296000" cy="1038312"/>
          </a:xfrm>
          <a:prstGeom prst="rect">
            <a:avLst/>
          </a:prstGeom>
        </p:spPr>
      </p:pic>
      <p:pic>
        <p:nvPicPr>
          <p:cNvPr id="17" name="図 16"/>
          <p:cNvPicPr>
            <a:picLocks noChangeAspect="1"/>
          </p:cNvPicPr>
          <p:nvPr/>
        </p:nvPicPr>
        <p:blipFill rotWithShape="1">
          <a:blip r:embed="rId7" cstate="email">
            <a:extLst>
              <a:ext uri="{28A0092B-C50C-407E-A947-70E740481C1C}">
                <a14:useLocalDpi xmlns:a14="http://schemas.microsoft.com/office/drawing/2010/main" val="0"/>
              </a:ext>
            </a:extLst>
          </a:blip>
          <a:srcRect l="5646" r="16868"/>
          <a:stretch/>
        </p:blipFill>
        <p:spPr>
          <a:xfrm>
            <a:off x="2513494" y="5097472"/>
            <a:ext cx="1296000" cy="977400"/>
          </a:xfrm>
          <a:prstGeom prst="rect">
            <a:avLst/>
          </a:prstGeom>
        </p:spPr>
      </p:pic>
      <p:pic>
        <p:nvPicPr>
          <p:cNvPr id="18" name="図 17"/>
          <p:cNvPicPr>
            <a:picLocks noChangeAspect="1"/>
          </p:cNvPicPr>
          <p:nvPr/>
        </p:nvPicPr>
        <p:blipFill rotWithShape="1">
          <a:blip r:embed="rId8" cstate="email">
            <a:extLst>
              <a:ext uri="{28A0092B-C50C-407E-A947-70E740481C1C}">
                <a14:useLocalDpi xmlns:a14="http://schemas.microsoft.com/office/drawing/2010/main" val="0"/>
              </a:ext>
            </a:extLst>
          </a:blip>
          <a:srcRect l="16807" r="24369"/>
          <a:stretch/>
        </p:blipFill>
        <p:spPr>
          <a:xfrm>
            <a:off x="4986202" y="5182132"/>
            <a:ext cx="1296000" cy="1032732"/>
          </a:xfrm>
          <a:prstGeom prst="rect">
            <a:avLst/>
          </a:prstGeom>
        </p:spPr>
      </p:pic>
      <p:pic>
        <p:nvPicPr>
          <p:cNvPr id="19" name="図 18"/>
          <p:cNvPicPr>
            <a:picLocks noChangeAspect="1"/>
          </p:cNvPicPr>
          <p:nvPr/>
        </p:nvPicPr>
        <p:blipFill rotWithShape="1">
          <a:blip r:embed="rId9" cstate="email">
            <a:extLst>
              <a:ext uri="{28A0092B-C50C-407E-A947-70E740481C1C}">
                <a14:useLocalDpi xmlns:a14="http://schemas.microsoft.com/office/drawing/2010/main" val="0"/>
              </a:ext>
            </a:extLst>
          </a:blip>
          <a:srcRect l="18873" r="14781"/>
          <a:stretch/>
        </p:blipFill>
        <p:spPr>
          <a:xfrm>
            <a:off x="7418551" y="4688021"/>
            <a:ext cx="1296000" cy="1135404"/>
          </a:xfrm>
          <a:prstGeom prst="rect">
            <a:avLst/>
          </a:prstGeom>
        </p:spPr>
      </p:pic>
      <p:pic>
        <p:nvPicPr>
          <p:cNvPr id="36" name="図 35"/>
          <p:cNvPicPr>
            <a:picLocks noChangeAspect="1"/>
          </p:cNvPicPr>
          <p:nvPr/>
        </p:nvPicPr>
        <p:blipFill rotWithShape="1">
          <a:blip r:embed="rId10" cstate="email">
            <a:extLst>
              <a:ext uri="{28A0092B-C50C-407E-A947-70E740481C1C}">
                <a14:useLocalDpi xmlns:a14="http://schemas.microsoft.com/office/drawing/2010/main" val="0"/>
              </a:ext>
            </a:extLst>
          </a:blip>
          <a:srcRect l="14394"/>
          <a:stretch/>
        </p:blipFill>
        <p:spPr>
          <a:xfrm>
            <a:off x="7848000" y="2816059"/>
            <a:ext cx="1296000" cy="1130688"/>
          </a:xfrm>
          <a:prstGeom prst="rect">
            <a:avLst/>
          </a:prstGeom>
        </p:spPr>
      </p:pic>
      <p:grpSp>
        <p:nvGrpSpPr>
          <p:cNvPr id="40" name="グループ化 39"/>
          <p:cNvGrpSpPr/>
          <p:nvPr/>
        </p:nvGrpSpPr>
        <p:grpSpPr>
          <a:xfrm>
            <a:off x="5272134" y="886188"/>
            <a:ext cx="1296000" cy="864000"/>
            <a:chOff x="4437243" y="612901"/>
            <a:chExt cx="2539291" cy="1896533"/>
          </a:xfrm>
        </p:grpSpPr>
        <p:pic>
          <p:nvPicPr>
            <p:cNvPr id="12" name="図 1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437243" y="612901"/>
              <a:ext cx="2539291" cy="1896533"/>
            </a:xfrm>
            <a:prstGeom prst="rect">
              <a:avLst/>
            </a:prstGeom>
          </p:spPr>
        </p:pic>
        <p:sp>
          <p:nvSpPr>
            <p:cNvPr id="39" name="正方形/長方形 38"/>
            <p:cNvSpPr/>
            <p:nvPr/>
          </p:nvSpPr>
          <p:spPr>
            <a:xfrm>
              <a:off x="6294922" y="612901"/>
              <a:ext cx="661049" cy="31112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 name="図 19"/>
          <p:cNvPicPr>
            <a:picLocks noChangeAspect="1"/>
          </p:cNvPicPr>
          <p:nvPr/>
        </p:nvPicPr>
        <p:blipFill rotWithShape="1">
          <a:blip r:embed="rId12" cstate="email">
            <a:extLst>
              <a:ext uri="{28A0092B-C50C-407E-A947-70E740481C1C}">
                <a14:useLocalDpi xmlns:a14="http://schemas.microsoft.com/office/drawing/2010/main" val="0"/>
              </a:ext>
            </a:extLst>
          </a:blip>
          <a:srcRect r="16062"/>
          <a:stretch/>
        </p:blipFill>
        <p:spPr>
          <a:xfrm>
            <a:off x="182880" y="2718412"/>
            <a:ext cx="1296000" cy="1056672"/>
          </a:xfrm>
          <a:prstGeom prst="rect">
            <a:avLst/>
          </a:prstGeom>
        </p:spPr>
      </p:pic>
      <p:pic>
        <p:nvPicPr>
          <p:cNvPr id="22" name="図 21"/>
          <p:cNvPicPr>
            <a:picLocks noChangeAspect="1"/>
          </p:cNvPicPr>
          <p:nvPr/>
        </p:nvPicPr>
        <p:blipFill rotWithShape="1">
          <a:blip r:embed="rId13" cstate="email">
            <a:extLst>
              <a:ext uri="{28A0092B-C50C-407E-A947-70E740481C1C}">
                <a14:useLocalDpi xmlns:a14="http://schemas.microsoft.com/office/drawing/2010/main" val="0"/>
              </a:ext>
            </a:extLst>
          </a:blip>
          <a:srcRect l="3621" r="2530"/>
          <a:stretch/>
        </p:blipFill>
        <p:spPr>
          <a:xfrm>
            <a:off x="5969397" y="2863543"/>
            <a:ext cx="1296000" cy="1035720"/>
          </a:xfrm>
          <a:prstGeom prst="rect">
            <a:avLst/>
          </a:prstGeom>
        </p:spPr>
      </p:pic>
      <p:pic>
        <p:nvPicPr>
          <p:cNvPr id="23" name="図 22"/>
          <p:cNvPicPr>
            <a:picLocks noChangeAspect="1"/>
          </p:cNvPicPr>
          <p:nvPr/>
        </p:nvPicPr>
        <p:blipFill rotWithShape="1">
          <a:blip r:embed="rId14" cstate="email">
            <a:extLst>
              <a:ext uri="{28A0092B-C50C-407E-A947-70E740481C1C}">
                <a14:useLocalDpi xmlns:a14="http://schemas.microsoft.com/office/drawing/2010/main" val="0"/>
              </a:ext>
            </a:extLst>
          </a:blip>
          <a:srcRect l="21164" r="8708"/>
          <a:stretch/>
        </p:blipFill>
        <p:spPr>
          <a:xfrm>
            <a:off x="2122190" y="2816059"/>
            <a:ext cx="1296000" cy="1068408"/>
          </a:xfrm>
          <a:prstGeom prst="rect">
            <a:avLst/>
          </a:prstGeom>
        </p:spPr>
      </p:pic>
      <p:pic>
        <p:nvPicPr>
          <p:cNvPr id="98" name="コンテンツ プレースホルダー 3"/>
          <p:cNvPicPr>
            <a:picLocks noGrp="1" noChangeAspect="1"/>
          </p:cNvPicPr>
          <p:nvPr>
            <p:ph idx="1"/>
          </p:nvPr>
        </p:nvPicPr>
        <p:blipFill>
          <a:blip r:embed="rId15" cstate="email">
            <a:extLst>
              <a:ext uri="{28A0092B-C50C-407E-A947-70E740481C1C}">
                <a14:useLocalDpi xmlns:a14="http://schemas.microsoft.com/office/drawing/2010/main" val="0"/>
              </a:ext>
            </a:extLst>
          </a:blip>
          <a:stretch>
            <a:fillRect/>
          </a:stretch>
        </p:blipFill>
        <p:spPr>
          <a:xfrm>
            <a:off x="2464875" y="2191550"/>
            <a:ext cx="4354528" cy="2065679"/>
          </a:xfrm>
        </p:spPr>
      </p:pic>
    </p:spTree>
    <p:extLst>
      <p:ext uri="{BB962C8B-B14F-4D97-AF65-F5344CB8AC3E}">
        <p14:creationId xmlns:p14="http://schemas.microsoft.com/office/powerpoint/2010/main" val="11419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18E1895-72DB-493C-8A5B-76A62F7A3F8C}" type="slidenum">
              <a:rPr kumimoji="1" lang="ja-JP" altLang="en-US" smtClean="0"/>
              <a:pPr/>
              <a:t>8</a:t>
            </a:fld>
            <a:endParaRPr kumimoji="1" lang="ja-JP" altLang="en-US"/>
          </a:p>
        </p:txBody>
      </p:sp>
      <p:sp>
        <p:nvSpPr>
          <p:cNvPr id="6" name="タイトル 5"/>
          <p:cNvSpPr>
            <a:spLocks noGrp="1"/>
          </p:cNvSpPr>
          <p:nvPr>
            <p:ph type="title"/>
          </p:nvPr>
        </p:nvSpPr>
        <p:spPr>
          <a:xfrm>
            <a:off x="0" y="0"/>
            <a:ext cx="9144000" cy="692696"/>
          </a:xfrm>
          <a:solidFill>
            <a:srgbClr val="0070C0"/>
          </a:solidFill>
        </p:spPr>
        <p:txBody>
          <a:bodyPr/>
          <a:lstStyle/>
          <a:p>
            <a:r>
              <a:rPr kumimoji="1" lang="ja-JP" altLang="en-US" dirty="0"/>
              <a:t>活動１：</a:t>
            </a:r>
            <a:r>
              <a:rPr lang="ja-JP" altLang="en-US" dirty="0"/>
              <a:t>日本の防災技術のゲートウェイ</a:t>
            </a:r>
            <a:endParaRPr kumimoji="1" lang="ja-JP" altLang="en-US"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63021" y="1129084"/>
            <a:ext cx="5917491" cy="546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179512" y="1207780"/>
            <a:ext cx="3240360" cy="4093428"/>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sz="2000" dirty="0"/>
              <a:t>会員企業の技術をデータベース化</a:t>
            </a:r>
            <a:endParaRPr kumimoji="1" lang="en-US" altLang="ja-JP" sz="2000" dirty="0"/>
          </a:p>
          <a:p>
            <a:pPr marL="285750" indent="-285750">
              <a:buFont typeface="Wingdings" panose="05000000000000000000" pitchFamily="2" charset="2"/>
              <a:buChar char="n"/>
            </a:pPr>
            <a:endParaRPr kumimoji="1" lang="en-US" altLang="ja-JP" sz="2000" dirty="0"/>
          </a:p>
          <a:p>
            <a:pPr marL="285750" indent="-285750">
              <a:buFont typeface="Wingdings" panose="05000000000000000000" pitchFamily="2" charset="2"/>
              <a:buChar char="n"/>
            </a:pPr>
            <a:r>
              <a:rPr kumimoji="1" lang="ja-JP" altLang="en-US" sz="2000" dirty="0"/>
              <a:t>海外のお客様へ、会員の防災技術をまとめて紹介</a:t>
            </a:r>
            <a:endParaRPr kumimoji="1" lang="en-US" altLang="ja-JP" sz="2000" dirty="0"/>
          </a:p>
          <a:p>
            <a:pPr marL="285750" indent="-285750">
              <a:buFont typeface="Wingdings" panose="05000000000000000000" pitchFamily="2" charset="2"/>
              <a:buChar char="n"/>
            </a:pPr>
            <a:endParaRPr lang="en-US" altLang="ja-JP" sz="2000" dirty="0"/>
          </a:p>
          <a:p>
            <a:pPr marL="285750" indent="-285750">
              <a:buFont typeface="Wingdings" panose="05000000000000000000" pitchFamily="2" charset="2"/>
              <a:buChar char="n"/>
            </a:pPr>
            <a:r>
              <a:rPr kumimoji="1" lang="ja-JP" altLang="en-US" sz="2000" dirty="0"/>
              <a:t>海外のお客様は、様々な検索方法で、欲しい技術を見つけられる</a:t>
            </a:r>
            <a:endParaRPr kumimoji="1" lang="en-US" altLang="ja-JP" sz="2000" dirty="0"/>
          </a:p>
          <a:p>
            <a:pPr marL="285750" indent="-285750">
              <a:buFont typeface="Wingdings" panose="05000000000000000000" pitchFamily="2" charset="2"/>
              <a:buChar char="n"/>
            </a:pPr>
            <a:endParaRPr lang="en-US" altLang="ja-JP" sz="2000" dirty="0"/>
          </a:p>
          <a:p>
            <a:pPr marL="285750" indent="-285750">
              <a:buFont typeface="Wingdings" panose="05000000000000000000" pitchFamily="2" charset="2"/>
              <a:buChar char="n"/>
            </a:pPr>
            <a:r>
              <a:rPr kumimoji="1" lang="en-US" altLang="ja-JP" sz="2000" dirty="0"/>
              <a:t>JBP</a:t>
            </a:r>
            <a:r>
              <a:rPr kumimoji="1" lang="ja-JP" altLang="en-US" sz="2000" dirty="0"/>
              <a:t>のソリューションマップは、日本の防災技術の</a:t>
            </a:r>
            <a:r>
              <a:rPr kumimoji="1" lang="en-US" altLang="ja-JP" sz="2000" dirty="0"/>
              <a:t>Amazon</a:t>
            </a:r>
            <a:endParaRPr kumimoji="1" lang="ja-JP" altLang="en-US" sz="2000" dirty="0"/>
          </a:p>
        </p:txBody>
      </p:sp>
      <p:sp>
        <p:nvSpPr>
          <p:cNvPr id="9" name="テキスト ボックス 8"/>
          <p:cNvSpPr txBox="1"/>
          <p:nvPr/>
        </p:nvSpPr>
        <p:spPr>
          <a:xfrm>
            <a:off x="4391014" y="630074"/>
            <a:ext cx="4213434" cy="523220"/>
          </a:xfrm>
          <a:prstGeom prst="rect">
            <a:avLst/>
          </a:prstGeom>
          <a:solidFill>
            <a:srgbClr val="FF0000"/>
          </a:solidFill>
          <a:ln>
            <a:noFill/>
          </a:ln>
        </p:spPr>
        <p:txBody>
          <a:bodyPr wrap="square" rtlCol="0">
            <a:spAutoFit/>
          </a:bodyPr>
          <a:lstStyle/>
          <a:p>
            <a:pPr algn="ctr"/>
            <a:r>
              <a:rPr kumimoji="1" lang="ja-JP" altLang="en-US" sz="2800" b="1" dirty="0">
                <a:solidFill>
                  <a:schemeClr val="bg1"/>
                </a:solidFill>
              </a:rPr>
              <a:t>「防災ソリューションマップ」</a:t>
            </a:r>
            <a:endParaRPr kumimoji="1" lang="en-US" altLang="ja-JP" sz="2800" b="1" dirty="0">
              <a:solidFill>
                <a:schemeClr val="bg1"/>
              </a:solidFill>
            </a:endParaRPr>
          </a:p>
        </p:txBody>
      </p:sp>
    </p:spTree>
    <p:extLst>
      <p:ext uri="{BB962C8B-B14F-4D97-AF65-F5344CB8AC3E}">
        <p14:creationId xmlns:p14="http://schemas.microsoft.com/office/powerpoint/2010/main" val="68930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0" y="0"/>
            <a:ext cx="9144000" cy="582613"/>
          </a:xfr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txBody>
          <a:bodyPr rtlCol="0"/>
          <a:lstStyle/>
          <a:p>
            <a:pPr fontAlgn="auto">
              <a:spcAft>
                <a:spcPts val="0"/>
              </a:spcAft>
              <a:defRPr/>
            </a:pPr>
            <a:r>
              <a:rPr lang="ja-JP" altLang="en-US" sz="3400" dirty="0">
                <a:latin typeface="+mn-lt"/>
              </a:rPr>
              <a:t>活動２：来日する防災関係者へ技術紹介</a:t>
            </a:r>
          </a:p>
        </p:txBody>
      </p:sp>
      <p:pic>
        <p:nvPicPr>
          <p:cNvPr id="101378" name="図 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661150" y="3233738"/>
            <a:ext cx="248285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フッター プレースホルダー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Times New Roman" panose="02020603050405020304" pitchFamily="18" charset="0"/>
                <a:ea typeface="ＭＳ Ｐゴシック" panose="020B0600070205080204" pitchFamily="50" charset="-128"/>
              </a:defRPr>
            </a:lvl1pPr>
            <a:lvl2pPr marL="742950" indent="-285750">
              <a:defRPr kumimoji="1">
                <a:solidFill>
                  <a:schemeClr val="tx1"/>
                </a:solidFill>
                <a:latin typeface="Times New Roman" panose="02020603050405020304" pitchFamily="18" charset="0"/>
                <a:ea typeface="ＭＳ Ｐゴシック" panose="020B0600070205080204" pitchFamily="50" charset="-128"/>
              </a:defRPr>
            </a:lvl2pPr>
            <a:lvl3pPr marL="1143000" indent="-228600">
              <a:defRPr kumimoji="1">
                <a:solidFill>
                  <a:schemeClr val="tx1"/>
                </a:solidFill>
                <a:latin typeface="Times New Roman" panose="02020603050405020304" pitchFamily="18" charset="0"/>
                <a:ea typeface="ＭＳ Ｐゴシック" panose="020B0600070205080204" pitchFamily="50" charset="-128"/>
              </a:defRPr>
            </a:lvl3pPr>
            <a:lvl4pPr marL="1600200" indent="-228600">
              <a:defRPr kumimoji="1">
                <a:solidFill>
                  <a:schemeClr val="tx1"/>
                </a:solidFill>
                <a:latin typeface="Times New Roman" panose="02020603050405020304" pitchFamily="18" charset="0"/>
                <a:ea typeface="ＭＳ Ｐゴシック" panose="020B0600070205080204" pitchFamily="50" charset="-128"/>
              </a:defRPr>
            </a:lvl4pPr>
            <a:lvl5pPr marL="2057400" indent="-22860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solidFill>
                <a:srgbClr val="898989"/>
              </a:solidFill>
              <a:latin typeface="Calibri" panose="020F0502020204030204" pitchFamily="34" charset="0"/>
            </a:endParaRPr>
          </a:p>
        </p:txBody>
      </p:sp>
      <p:sp>
        <p:nvSpPr>
          <p:cNvPr id="101380"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Times New Roman" panose="02020603050405020304" pitchFamily="18" charset="0"/>
                <a:ea typeface="ＭＳ Ｐゴシック" panose="020B0600070205080204" pitchFamily="50" charset="-128"/>
              </a:defRPr>
            </a:lvl1pPr>
            <a:lvl2pPr marL="742950" indent="-285750">
              <a:defRPr kumimoji="1">
                <a:solidFill>
                  <a:schemeClr val="tx1"/>
                </a:solidFill>
                <a:latin typeface="Times New Roman" panose="02020603050405020304" pitchFamily="18" charset="0"/>
                <a:ea typeface="ＭＳ Ｐゴシック" panose="020B0600070205080204" pitchFamily="50" charset="-128"/>
              </a:defRPr>
            </a:lvl2pPr>
            <a:lvl3pPr marL="1143000" indent="-228600">
              <a:defRPr kumimoji="1">
                <a:solidFill>
                  <a:schemeClr val="tx1"/>
                </a:solidFill>
                <a:latin typeface="Times New Roman" panose="02020603050405020304" pitchFamily="18" charset="0"/>
                <a:ea typeface="ＭＳ Ｐゴシック" panose="020B0600070205080204" pitchFamily="50" charset="-128"/>
              </a:defRPr>
            </a:lvl3pPr>
            <a:lvl4pPr marL="1600200" indent="-228600">
              <a:defRPr kumimoji="1">
                <a:solidFill>
                  <a:schemeClr val="tx1"/>
                </a:solidFill>
                <a:latin typeface="Times New Roman" panose="02020603050405020304" pitchFamily="18" charset="0"/>
                <a:ea typeface="ＭＳ Ｐゴシック" panose="020B0600070205080204" pitchFamily="50" charset="-128"/>
              </a:defRPr>
            </a:lvl4pPr>
            <a:lvl5pPr marL="2057400" indent="-22860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fld id="{926569B8-5EA2-427F-8E0D-A03F2144CC74}" type="slidenum">
              <a:rPr lang="ja-JP" altLang="en-US">
                <a:solidFill>
                  <a:srgbClr val="000000"/>
                </a:solidFill>
                <a:latin typeface="Arial" panose="020B0604020202020204" pitchFamily="34" charset="0"/>
                <a:ea typeface="HGPｺﾞｼｯｸE" panose="020B0900000000000000" pitchFamily="50" charset="-128"/>
              </a:rPr>
              <a:pPr eaLnBrk="1" hangingPunct="1"/>
              <a:t>9</a:t>
            </a:fld>
            <a:endParaRPr lang="ja-JP" altLang="en-US">
              <a:solidFill>
                <a:srgbClr val="000000"/>
              </a:solidFill>
              <a:latin typeface="Arial" panose="020B0604020202020204" pitchFamily="34" charset="0"/>
              <a:ea typeface="HGPｺﾞｼｯｸE" panose="020B0900000000000000" pitchFamily="50" charset="-128"/>
            </a:endParaRPr>
          </a:p>
        </p:txBody>
      </p:sp>
      <p:pic>
        <p:nvPicPr>
          <p:cNvPr id="101382" name="図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20688"/>
            <a:ext cx="5364163"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図 9"/>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43" y="3898876"/>
            <a:ext cx="3293279" cy="182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図 1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35275" y="4237038"/>
            <a:ext cx="3916363"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5" name="テキスト ボックス 13"/>
          <p:cNvSpPr txBox="1">
            <a:spLocks noChangeArrowheads="1"/>
          </p:cNvSpPr>
          <p:nvPr/>
        </p:nvSpPr>
        <p:spPr bwMode="auto">
          <a:xfrm>
            <a:off x="-28575" y="594506"/>
            <a:ext cx="3432572" cy="369332"/>
          </a:xfrm>
          <a:prstGeom prst="rect">
            <a:avLst/>
          </a:prstGeom>
          <a:solidFill>
            <a:srgbClr val="0070C0"/>
          </a:solidFill>
          <a:ln w="12700">
            <a:solidFill>
              <a:schemeClr val="bg1"/>
            </a:solidFill>
            <a:miter lim="800000"/>
            <a:headEnd/>
            <a:tailEnd/>
          </a:ln>
        </p:spPr>
        <p:txBody>
          <a:bodyPr wrap="square">
            <a:spAutoFit/>
          </a:bodyPr>
          <a:lstStyle>
            <a:lvl1pPr>
              <a:defRPr kumimoji="1">
                <a:solidFill>
                  <a:schemeClr val="tx1"/>
                </a:solidFill>
                <a:latin typeface="Times New Roman" panose="02020603050405020304" pitchFamily="18" charset="0"/>
                <a:ea typeface="ＭＳ Ｐゴシック" panose="020B0600070205080204" pitchFamily="50" charset="-128"/>
              </a:defRPr>
            </a:lvl1pPr>
            <a:lvl2pPr marL="742950" indent="-285750">
              <a:defRPr kumimoji="1">
                <a:solidFill>
                  <a:schemeClr val="tx1"/>
                </a:solidFill>
                <a:latin typeface="Times New Roman" panose="02020603050405020304" pitchFamily="18" charset="0"/>
                <a:ea typeface="ＭＳ Ｐゴシック" panose="020B0600070205080204" pitchFamily="50" charset="-128"/>
              </a:defRPr>
            </a:lvl2pPr>
            <a:lvl3pPr marL="1143000" indent="-228600">
              <a:defRPr kumimoji="1">
                <a:solidFill>
                  <a:schemeClr val="tx1"/>
                </a:solidFill>
                <a:latin typeface="Times New Roman" panose="02020603050405020304" pitchFamily="18" charset="0"/>
                <a:ea typeface="ＭＳ Ｐゴシック" panose="020B0600070205080204" pitchFamily="50" charset="-128"/>
              </a:defRPr>
            </a:lvl3pPr>
            <a:lvl4pPr marL="1600200" indent="-228600">
              <a:defRPr kumimoji="1">
                <a:solidFill>
                  <a:schemeClr val="tx1"/>
                </a:solidFill>
                <a:latin typeface="Times New Roman" panose="02020603050405020304" pitchFamily="18" charset="0"/>
                <a:ea typeface="ＭＳ Ｐゴシック" panose="020B0600070205080204" pitchFamily="50" charset="-128"/>
              </a:defRPr>
            </a:lvl4pPr>
            <a:lvl5pPr marL="2057400" indent="-22860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dirty="0">
                <a:solidFill>
                  <a:srgbClr val="FFFFFF"/>
                </a:solidFill>
                <a:latin typeface="Calibri" panose="020F0502020204030204" pitchFamily="34" charset="0"/>
              </a:rPr>
              <a:t>インドネシア政府団（</a:t>
            </a:r>
            <a:r>
              <a:rPr lang="en-US" altLang="ja-JP" dirty="0">
                <a:solidFill>
                  <a:srgbClr val="FFFFFF"/>
                </a:solidFill>
                <a:latin typeface="Calibri" panose="020F0502020204030204" pitchFamily="34" charset="0"/>
              </a:rPr>
              <a:t>2017</a:t>
            </a:r>
            <a:r>
              <a:rPr lang="ja-JP" altLang="en-US" dirty="0">
                <a:solidFill>
                  <a:srgbClr val="FFFFFF"/>
                </a:solidFill>
                <a:latin typeface="Calibri" panose="020F0502020204030204" pitchFamily="34" charset="0"/>
              </a:rPr>
              <a:t>年</a:t>
            </a:r>
            <a:r>
              <a:rPr lang="en-US" altLang="ja-JP" dirty="0">
                <a:solidFill>
                  <a:srgbClr val="FFFFFF"/>
                </a:solidFill>
                <a:latin typeface="Calibri" panose="020F0502020204030204" pitchFamily="34" charset="0"/>
              </a:rPr>
              <a:t>7</a:t>
            </a:r>
            <a:r>
              <a:rPr lang="ja-JP" altLang="en-US" dirty="0">
                <a:solidFill>
                  <a:srgbClr val="FFFFFF"/>
                </a:solidFill>
                <a:latin typeface="Calibri" panose="020F0502020204030204" pitchFamily="34" charset="0"/>
              </a:rPr>
              <a:t>月）</a:t>
            </a:r>
          </a:p>
        </p:txBody>
      </p:sp>
      <p:sp>
        <p:nvSpPr>
          <p:cNvPr id="101386" name="テキスト ボックス 14"/>
          <p:cNvSpPr txBox="1">
            <a:spLocks noChangeArrowheads="1"/>
          </p:cNvSpPr>
          <p:nvPr/>
        </p:nvSpPr>
        <p:spPr bwMode="auto">
          <a:xfrm>
            <a:off x="2824163" y="3861048"/>
            <a:ext cx="3836987" cy="646331"/>
          </a:xfrm>
          <a:prstGeom prst="rect">
            <a:avLst/>
          </a:prstGeom>
          <a:solidFill>
            <a:srgbClr val="0070C0"/>
          </a:solidFill>
          <a:ln w="12700">
            <a:solidFill>
              <a:schemeClr val="bg1"/>
            </a:solidFill>
            <a:miter lim="800000"/>
            <a:headEnd/>
            <a:tailEnd/>
          </a:ln>
        </p:spPr>
        <p:txBody>
          <a:bodyPr wrap="square">
            <a:spAutoFit/>
          </a:bodyPr>
          <a:lstStyle>
            <a:lvl1pPr>
              <a:defRPr kumimoji="1">
                <a:solidFill>
                  <a:schemeClr val="tx1"/>
                </a:solidFill>
                <a:latin typeface="Times New Roman" panose="02020603050405020304" pitchFamily="18" charset="0"/>
                <a:ea typeface="ＭＳ Ｐゴシック" panose="020B0600070205080204" pitchFamily="50" charset="-128"/>
              </a:defRPr>
            </a:lvl1pPr>
            <a:lvl2pPr marL="742950" indent="-285750">
              <a:defRPr kumimoji="1">
                <a:solidFill>
                  <a:schemeClr val="tx1"/>
                </a:solidFill>
                <a:latin typeface="Times New Roman" panose="02020603050405020304" pitchFamily="18" charset="0"/>
                <a:ea typeface="ＭＳ Ｐゴシック" panose="020B0600070205080204" pitchFamily="50" charset="-128"/>
              </a:defRPr>
            </a:lvl2pPr>
            <a:lvl3pPr marL="1143000" indent="-228600">
              <a:defRPr kumimoji="1">
                <a:solidFill>
                  <a:schemeClr val="tx1"/>
                </a:solidFill>
                <a:latin typeface="Times New Roman" panose="02020603050405020304" pitchFamily="18" charset="0"/>
                <a:ea typeface="ＭＳ Ｐゴシック" panose="020B0600070205080204" pitchFamily="50" charset="-128"/>
              </a:defRPr>
            </a:lvl3pPr>
            <a:lvl4pPr marL="1600200" indent="-228600">
              <a:defRPr kumimoji="1">
                <a:solidFill>
                  <a:schemeClr val="tx1"/>
                </a:solidFill>
                <a:latin typeface="Times New Roman" panose="02020603050405020304" pitchFamily="18" charset="0"/>
                <a:ea typeface="ＭＳ Ｐゴシック" panose="020B0600070205080204" pitchFamily="50" charset="-128"/>
              </a:defRPr>
            </a:lvl4pPr>
            <a:lvl5pPr marL="2057400" indent="-22860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dirty="0">
                <a:solidFill>
                  <a:srgbClr val="FFFFFF"/>
                </a:solidFill>
                <a:latin typeface="Calibri" panose="020F0502020204030204" pitchFamily="34" charset="0"/>
              </a:rPr>
              <a:t>台湾政府団の東京ミッドタウン視察</a:t>
            </a:r>
            <a:endParaRPr lang="en-US" altLang="ja-JP" dirty="0">
              <a:solidFill>
                <a:srgbClr val="FFFFFF"/>
              </a:solidFill>
              <a:latin typeface="Calibri" panose="020F0502020204030204" pitchFamily="34" charset="0"/>
            </a:endParaRPr>
          </a:p>
          <a:p>
            <a:pPr eaLnBrk="1" hangingPunct="1"/>
            <a:r>
              <a:rPr lang="ja-JP" altLang="en-US" dirty="0">
                <a:solidFill>
                  <a:srgbClr val="FFFFFF"/>
                </a:solidFill>
                <a:latin typeface="Calibri" panose="020F0502020204030204" pitchFamily="34" charset="0"/>
              </a:rPr>
              <a:t>（</a:t>
            </a:r>
            <a:r>
              <a:rPr lang="en-US" altLang="ja-JP" dirty="0">
                <a:solidFill>
                  <a:srgbClr val="FFFFFF"/>
                </a:solidFill>
                <a:latin typeface="Calibri" panose="020F0502020204030204" pitchFamily="34" charset="0"/>
              </a:rPr>
              <a:t>2017</a:t>
            </a:r>
            <a:r>
              <a:rPr lang="ja-JP" altLang="en-US" dirty="0">
                <a:solidFill>
                  <a:srgbClr val="FFFFFF"/>
                </a:solidFill>
                <a:latin typeface="Calibri" panose="020F0502020204030204" pitchFamily="34" charset="0"/>
              </a:rPr>
              <a:t>年</a:t>
            </a:r>
            <a:r>
              <a:rPr lang="en-US" altLang="ja-JP" dirty="0">
                <a:solidFill>
                  <a:srgbClr val="FFFFFF"/>
                </a:solidFill>
                <a:latin typeface="Calibri" panose="020F0502020204030204" pitchFamily="34" charset="0"/>
              </a:rPr>
              <a:t>8</a:t>
            </a:r>
            <a:r>
              <a:rPr lang="ja-JP" altLang="en-US" dirty="0">
                <a:solidFill>
                  <a:srgbClr val="FFFFFF"/>
                </a:solidFill>
                <a:latin typeface="Calibri" panose="020F0502020204030204" pitchFamily="34" charset="0"/>
              </a:rPr>
              <a:t>月）</a:t>
            </a:r>
          </a:p>
        </p:txBody>
      </p:sp>
      <p:pic>
        <p:nvPicPr>
          <p:cNvPr id="101387" name="図 10"/>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64163" y="620688"/>
            <a:ext cx="3808412"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8" name="テキスト ボックス 16"/>
          <p:cNvSpPr txBox="1">
            <a:spLocks noChangeArrowheads="1"/>
          </p:cNvSpPr>
          <p:nvPr/>
        </p:nvSpPr>
        <p:spPr bwMode="auto">
          <a:xfrm>
            <a:off x="5371601" y="582613"/>
            <a:ext cx="3772399" cy="369332"/>
          </a:xfrm>
          <a:prstGeom prst="rect">
            <a:avLst/>
          </a:prstGeom>
          <a:solidFill>
            <a:srgbClr val="0070C0"/>
          </a:solidFill>
          <a:ln w="12700">
            <a:solidFill>
              <a:schemeClr val="bg1"/>
            </a:solidFill>
            <a:miter lim="800000"/>
            <a:headEnd/>
            <a:tailEnd/>
          </a:ln>
        </p:spPr>
        <p:txBody>
          <a:bodyPr wrap="square">
            <a:spAutoFit/>
          </a:bodyPr>
          <a:lstStyle>
            <a:lvl1pPr>
              <a:defRPr kumimoji="1">
                <a:solidFill>
                  <a:schemeClr val="tx1"/>
                </a:solidFill>
                <a:latin typeface="Times New Roman" panose="02020603050405020304" pitchFamily="18" charset="0"/>
                <a:ea typeface="ＭＳ Ｐゴシック" panose="020B0600070205080204" pitchFamily="50" charset="-128"/>
              </a:defRPr>
            </a:lvl1pPr>
            <a:lvl2pPr marL="742950" indent="-285750">
              <a:defRPr kumimoji="1">
                <a:solidFill>
                  <a:schemeClr val="tx1"/>
                </a:solidFill>
                <a:latin typeface="Times New Roman" panose="02020603050405020304" pitchFamily="18" charset="0"/>
                <a:ea typeface="ＭＳ Ｐゴシック" panose="020B0600070205080204" pitchFamily="50" charset="-128"/>
              </a:defRPr>
            </a:lvl2pPr>
            <a:lvl3pPr marL="1143000" indent="-228600">
              <a:defRPr kumimoji="1">
                <a:solidFill>
                  <a:schemeClr val="tx1"/>
                </a:solidFill>
                <a:latin typeface="Times New Roman" panose="02020603050405020304" pitchFamily="18" charset="0"/>
                <a:ea typeface="ＭＳ Ｐゴシック" panose="020B0600070205080204" pitchFamily="50" charset="-128"/>
              </a:defRPr>
            </a:lvl3pPr>
            <a:lvl4pPr marL="1600200" indent="-228600">
              <a:defRPr kumimoji="1">
                <a:solidFill>
                  <a:schemeClr val="tx1"/>
                </a:solidFill>
                <a:latin typeface="Times New Roman" panose="02020603050405020304" pitchFamily="18" charset="0"/>
                <a:ea typeface="ＭＳ Ｐゴシック" panose="020B0600070205080204" pitchFamily="50" charset="-128"/>
              </a:defRPr>
            </a:lvl4pPr>
            <a:lvl5pPr marL="2057400" indent="-22860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dirty="0">
                <a:solidFill>
                  <a:srgbClr val="FFFFFF"/>
                </a:solidFill>
                <a:latin typeface="Calibri" panose="020F0502020204030204" pitchFamily="34" charset="0"/>
              </a:rPr>
              <a:t>バングラディシュ政府団（</a:t>
            </a:r>
            <a:r>
              <a:rPr lang="en-US" altLang="ja-JP" dirty="0">
                <a:solidFill>
                  <a:srgbClr val="FFFFFF"/>
                </a:solidFill>
                <a:latin typeface="Calibri" panose="020F0502020204030204" pitchFamily="34" charset="0"/>
              </a:rPr>
              <a:t>2017</a:t>
            </a:r>
            <a:r>
              <a:rPr lang="ja-JP" altLang="en-US" dirty="0">
                <a:solidFill>
                  <a:srgbClr val="FFFFFF"/>
                </a:solidFill>
                <a:latin typeface="Calibri" panose="020F0502020204030204" pitchFamily="34" charset="0"/>
              </a:rPr>
              <a:t>年</a:t>
            </a:r>
            <a:r>
              <a:rPr lang="en-US" altLang="ja-JP" dirty="0">
                <a:solidFill>
                  <a:srgbClr val="FFFFFF"/>
                </a:solidFill>
                <a:latin typeface="Calibri" panose="020F0502020204030204" pitchFamily="34" charset="0"/>
              </a:rPr>
              <a:t>4</a:t>
            </a:r>
            <a:r>
              <a:rPr lang="ja-JP" altLang="en-US" dirty="0">
                <a:solidFill>
                  <a:srgbClr val="FFFFFF"/>
                </a:solidFill>
                <a:latin typeface="Calibri" panose="020F0502020204030204" pitchFamily="34" charset="0"/>
              </a:rPr>
              <a:t>月）</a:t>
            </a:r>
          </a:p>
        </p:txBody>
      </p:sp>
    </p:spTree>
    <p:extLst>
      <p:ext uri="{BB962C8B-B14F-4D97-AF65-F5344CB8AC3E}">
        <p14:creationId xmlns:p14="http://schemas.microsoft.com/office/powerpoint/2010/main" val="193416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10688</TotalTime>
  <Words>1092</Words>
  <Application>Microsoft Office PowerPoint</Application>
  <PresentationFormat>画面に合わせる (4:3)</PresentationFormat>
  <Paragraphs>113</Paragraphs>
  <Slides>14</Slides>
  <Notes>7</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14</vt:i4>
      </vt:variant>
    </vt:vector>
  </HeadingPairs>
  <TitlesOfParts>
    <vt:vector size="24" baseType="lpstr">
      <vt:lpstr>Arial Unicode MS</vt:lpstr>
      <vt:lpstr>HGPｺﾞｼｯｸE</vt:lpstr>
      <vt:lpstr>HGP創英角ｺﾞｼｯｸUB</vt:lpstr>
      <vt:lpstr>HGP明朝B</vt:lpstr>
      <vt:lpstr>ＭＳ Ｐゴシック</vt:lpstr>
      <vt:lpstr>Arial</vt:lpstr>
      <vt:lpstr>Calibri</vt:lpstr>
      <vt:lpstr>Wingdings</vt:lpstr>
      <vt:lpstr>Office テーマ</vt:lpstr>
      <vt:lpstr>デザインの設定</vt:lpstr>
      <vt:lpstr>PowerPoint プレゼンテーション</vt:lpstr>
      <vt:lpstr>優れた日本の防災技術</vt:lpstr>
      <vt:lpstr>技術を探す側の悩み</vt:lpstr>
      <vt:lpstr>技術を提供する企業の悩み</vt:lpstr>
      <vt:lpstr>JBPの誕生</vt:lpstr>
      <vt:lpstr>JBP設立前</vt:lpstr>
      <vt:lpstr>JBP設立後</vt:lpstr>
      <vt:lpstr>活動１：日本の防災技術のゲートウェイ</vt:lpstr>
      <vt:lpstr>活動２：来日する防災関係者へ技術紹介</vt:lpstr>
      <vt:lpstr>活動３：海外での技術紹介</vt:lpstr>
      <vt:lpstr>活動４：会員企業の学習・協働の支援</vt:lpstr>
      <vt:lpstr>ＪＢＰ会員が感じるメリット</vt:lpstr>
      <vt:lpstr>PowerPoint プレゼンテーション</vt:lpstr>
      <vt:lpstr>PowerPoint プレゼンテーション</vt:lpstr>
    </vt:vector>
  </TitlesOfParts>
  <Company>株式会社産業革新機構</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n-nishiguchi351</dc:creator>
  <cp:lastModifiedBy>kotani</cp:lastModifiedBy>
  <cp:revision>888</cp:revision>
  <cp:lastPrinted>2017-06-05T06:51:40Z</cp:lastPrinted>
  <dcterms:created xsi:type="dcterms:W3CDTF">2013-10-23T04:35:21Z</dcterms:created>
  <dcterms:modified xsi:type="dcterms:W3CDTF">2018-02-08T15:43:07Z</dcterms:modified>
</cp:coreProperties>
</file>